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bin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bin"/>
              <a:buNone/>
              <a:defRPr sz="6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bin"/>
              <a:buNone/>
              <a:defRPr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bin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COST OF 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BUILDING A HOME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CONCLUSION</a:t>
            </a:r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None of your houses ended up the same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There were 11,800,000 homes started in 2017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There was 1.3 Trillion spent on construction in 2017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7,000,000 people work in construction ~ 6% of the work force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Opportunities are awesome!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bin"/>
              <a:cs typeface="Calibri" panose="020F0502020204030204" pitchFamily="34" charset="0"/>
              <a:sym typeface="Cabin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4"/>
          <p:cNvCxnSpPr/>
          <p:nvPr/>
        </p:nvCxnSpPr>
        <p:spPr>
          <a:xfrm flipV="1">
            <a:off x="546410" y="1847088"/>
            <a:ext cx="4438371" cy="6667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1" name="Google Shape;111;p14"/>
          <p:cNvGrpSpPr/>
          <p:nvPr/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12" name="Google Shape;112;p14"/>
            <p:cNvSpPr/>
            <p:nvPr/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pic>
        <p:nvPicPr>
          <p:cNvPr id="114" name="Google Shape;114;p14"/>
          <p:cNvPicPr preferRelativeResize="0"/>
          <p:nvPr/>
        </p:nvPicPr>
        <p:blipFill rotWithShape="1">
          <a:blip r:embed="rId4">
            <a:alphaModFix/>
          </a:blip>
          <a:srcRect l="6466" r="-2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546108" y="1159418"/>
            <a:ext cx="4435327" cy="104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PROCESS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410033" y="2347139"/>
            <a:ext cx="4565509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START WITH PLANS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THEN WORK FROM THE GROUND-UP,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 OUTSIDE-IN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7" name="Google Shape;117;p14" descr="A tree in a fenced in area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6414" y="1368500"/>
            <a:ext cx="5454474" cy="352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ROLES IN CONSTRUCTION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Architect/Engineer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Estimator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Project Manager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Trade Partner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Design the home’s appearance and make sure that it will stand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Uses the plans to determines how much it will cost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Manages the construction process (ensures it finishes on time and budget)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The ones who actually build the house (sub-contractors)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MATH THAT WE USE EVERYDAY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1451579" y="2606746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Area = L x W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Volume = L x W x H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Total Price= L x W x (Price per Square Foot)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Let’s Review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</p:txBody>
      </p:sp>
      <p:pic>
        <p:nvPicPr>
          <p:cNvPr id="131" name="Google Shape;131;p16" descr="A picture containing sky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468" y="2287139"/>
            <a:ext cx="4157386" cy="3002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7" descr="A picture containing indoor, furniture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17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17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bin"/>
              <a:cs typeface="Calibri" panose="020F0502020204030204" pitchFamily="34" charset="0"/>
              <a:sym typeface="Cabin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bin"/>
              <a:cs typeface="Calibri" panose="020F0502020204030204" pitchFamily="34" charset="0"/>
              <a:sym typeface="Cabin"/>
            </a:endParaRPr>
          </a:p>
        </p:txBody>
      </p:sp>
      <p:pic>
        <p:nvPicPr>
          <p:cNvPr id="142" name="Google Shape;142;p17" descr="A picture containing indoor, furniture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1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4" name="Google Shape;144;p17"/>
          <p:cNvGrpSpPr/>
          <p:nvPr/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45" name="Google Shape;145;p17"/>
            <p:cNvSpPr/>
            <p:nvPr/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endParaRPr>
            </a:p>
          </p:txBody>
        </p:sp>
      </p:grpSp>
      <p:sp>
        <p:nvSpPr>
          <p:cNvPr id="147" name="Google Shape;147;p17"/>
          <p:cNvSpPr/>
          <p:nvPr/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bin"/>
              <a:cs typeface="Calibri" panose="020F0502020204030204" pitchFamily="34" charset="0"/>
              <a:sym typeface="Cabin"/>
            </a:endParaRPr>
          </a:p>
        </p:txBody>
      </p:sp>
      <p:cxnSp>
        <p:nvCxnSpPr>
          <p:cNvPr id="148" name="Google Shape;148;p17"/>
          <p:cNvCxnSpPr/>
          <p:nvPr/>
        </p:nvCxnSpPr>
        <p:spPr>
          <a:xfrm>
            <a:off x="659301" y="3528543"/>
            <a:ext cx="2823919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9" name="Google Shape;149;p17" descr="A screenshot of a cell phone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18374" y="1541530"/>
            <a:ext cx="6282919" cy="301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bin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AREA REVIEW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1" name="Google Shape;151;p17" descr="A picture containing screenshot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3428" y="1474969"/>
            <a:ext cx="6481424" cy="310985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5550195" y="2413591"/>
            <a:ext cx="845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216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6013423" y="3327430"/>
            <a:ext cx="6254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42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7743102" y="3327430"/>
            <a:ext cx="7409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364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9749379" y="2287598"/>
            <a:ext cx="6254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96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7881578" y="2145331"/>
            <a:ext cx="7409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288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6593394" y="2315087"/>
            <a:ext cx="6254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40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4761838" y="4372666"/>
            <a:ext cx="1576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Total = 1046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Cabin"/>
              <a:cs typeface="Calibri" panose="020F0502020204030204" pitchFamily="34" charset="0"/>
              <a:sym typeface="Cabin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8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7" name="Google Shape;167;p18"/>
          <p:cNvGrpSpPr/>
          <p:nvPr/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68" name="Google Shape;168;p18"/>
            <p:cNvSpPr/>
            <p:nvPr/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70" name="Google Shape;170;p18"/>
          <p:cNvSpPr/>
          <p:nvPr/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Cabin"/>
              <a:cs typeface="Calibri" panose="020F0502020204030204" pitchFamily="34" charset="0"/>
              <a:sym typeface="Cabin"/>
            </a:endParaRPr>
          </a:p>
        </p:txBody>
      </p:sp>
      <p:cxnSp>
        <p:nvCxnSpPr>
          <p:cNvPr id="171" name="Google Shape;171;p18"/>
          <p:cNvCxnSpPr/>
          <p:nvPr/>
        </p:nvCxnSpPr>
        <p:spPr>
          <a:xfrm>
            <a:off x="1453896" y="1847088"/>
            <a:ext cx="353088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8" descr="A screenshot of a cell phone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0073" y="1547992"/>
            <a:ext cx="4821551" cy="297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1405439" y="581454"/>
            <a:ext cx="3530157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ADDING PRICE TO THE EQUATION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3526523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Kitchen = $150 per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Bedroom = $75 per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Bathroom = $125 per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Living Area = $75 per SF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6706187" y="2789696"/>
            <a:ext cx="9173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Bedroom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6" name="Google Shape;176;p18"/>
          <p:cNvCxnSpPr/>
          <p:nvPr/>
        </p:nvCxnSpPr>
        <p:spPr>
          <a:xfrm flipH="1">
            <a:off x="6732464" y="3429000"/>
            <a:ext cx="415354" cy="1232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18"/>
          <p:cNvSpPr txBox="1"/>
          <p:nvPr/>
        </p:nvSpPr>
        <p:spPr>
          <a:xfrm>
            <a:off x="6233465" y="3491507"/>
            <a:ext cx="10678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Bathroom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8" name="Google Shape;178;p18"/>
          <p:cNvCxnSpPr/>
          <p:nvPr/>
        </p:nvCxnSpPr>
        <p:spPr>
          <a:xfrm rot="10800000">
            <a:off x="7758452" y="1779394"/>
            <a:ext cx="133285" cy="5803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18"/>
          <p:cNvSpPr txBox="1"/>
          <p:nvPr/>
        </p:nvSpPr>
        <p:spPr>
          <a:xfrm>
            <a:off x="7301275" y="1542777"/>
            <a:ext cx="10955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Bathroom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8281014" y="2157541"/>
            <a:ext cx="12509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Kitchen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8126503" y="3191868"/>
            <a:ext cx="13693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Living Area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2" name="Google Shape;182;p18"/>
          <p:cNvCxnSpPr/>
          <p:nvPr/>
        </p:nvCxnSpPr>
        <p:spPr>
          <a:xfrm rot="10800000">
            <a:off x="10204084" y="1971384"/>
            <a:ext cx="40296" cy="52384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18"/>
          <p:cNvSpPr txBox="1"/>
          <p:nvPr/>
        </p:nvSpPr>
        <p:spPr>
          <a:xfrm>
            <a:off x="9782418" y="1707955"/>
            <a:ext cx="9896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Bedroom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837812" y="4399612"/>
            <a:ext cx="43600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      Total Cost = $104,150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1243106" y="5019232"/>
            <a:ext cx="34065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$99.50 dollars per SF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411" y="2159900"/>
            <a:ext cx="4960443" cy="316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ACTIVITY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1"/>
          </p:nvPr>
        </p:nvSpPr>
        <p:spPr>
          <a:xfrm>
            <a:off x="1451579" y="2015734"/>
            <a:ext cx="416255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Designing and Estimating your own house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ACTIVITY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xfrm>
            <a:off x="1451575" y="1973766"/>
            <a:ext cx="9603300" cy="404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1800 SF to 2500 SF (each large square </a:t>
            </a:r>
            <a:r>
              <a:rPr lang="en-US" sz="185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100sf)</a:t>
            </a:r>
            <a:endParaRPr sz="18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bin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Minimum 2 bathrooms (at least 7’ x 10’)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-US" sz="1850" dirty="0">
                <a:latin typeface="Calibri" panose="020F0502020204030204" pitchFamily="34" charset="0"/>
                <a:cs typeface="Calibri" panose="020F0502020204030204" pitchFamily="34" charset="0"/>
              </a:rPr>
              <a:t>Minimum 3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 bedrooms (at least 10’ by 10’)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Must also have a kitchen and living area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Other rooms are optional and cost the same as the living area.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A garage is also required, but is not counted as part of the home’s SF, a </a:t>
            </a:r>
            <a:r>
              <a:rPr lang="en-US" sz="185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garge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 should be at least 400sf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-US" sz="1850" dirty="0">
                <a:latin typeface="Calibri" panose="020F0502020204030204" pitchFamily="34" charset="0"/>
                <a:cs typeface="Calibri" panose="020F0502020204030204" pitchFamily="34" charset="0"/>
              </a:rPr>
              <a:t>Once your house is finished, figure out the cost based on the information provided in the worksheet.</a:t>
            </a:r>
            <a:endParaRPr sz="18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WHAT DRIVES COST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IN OUR EXAMPLE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Size of the Kitchen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Number of Bathrooms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Overall size of the house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IN REAL LIFE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Type of finishes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Size of the lot (and area of town)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bin"/>
              </a:rPr>
              <a:t>All of the elements in our example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359</Words>
  <Application>Microsoft Office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Cabin</vt:lpstr>
      <vt:lpstr>Calibri</vt:lpstr>
      <vt:lpstr>Arial</vt:lpstr>
      <vt:lpstr>Gallery</vt:lpstr>
      <vt:lpstr>THE COST OF BUILDING A HOME</vt:lpstr>
      <vt:lpstr>PROCESS</vt:lpstr>
      <vt:lpstr>ROLES IN CONSTRUCTION</vt:lpstr>
      <vt:lpstr>MATH THAT WE USE EVERYDAY</vt:lpstr>
      <vt:lpstr>AREA REVIEW</vt:lpstr>
      <vt:lpstr>ADDING PRICE TO THE EQUATION</vt:lpstr>
      <vt:lpstr>ACTIVITY</vt:lpstr>
      <vt:lpstr>ACTIVITY</vt:lpstr>
      <vt:lpstr>WHAT DRIVES COST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BUILDING</dc:title>
  <dc:creator>Bigelow, Ben F.</dc:creator>
  <cp:lastModifiedBy>Lunsford, Patrick</cp:lastModifiedBy>
  <cp:revision>13</cp:revision>
  <dcterms:modified xsi:type="dcterms:W3CDTF">2019-09-24T17:44:54Z</dcterms:modified>
</cp:coreProperties>
</file>