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6"/>
  </p:notesMasterIdLst>
  <p:handoutMasterIdLst>
    <p:handoutMasterId r:id="rId47"/>
  </p:handoutMasterIdLst>
  <p:sldIdLst>
    <p:sldId id="285" r:id="rId2"/>
    <p:sldId id="309" r:id="rId3"/>
    <p:sldId id="307" r:id="rId4"/>
    <p:sldId id="308" r:id="rId5"/>
    <p:sldId id="321" r:id="rId6"/>
    <p:sldId id="310" r:id="rId7"/>
    <p:sldId id="311" r:id="rId8"/>
    <p:sldId id="306" r:id="rId9"/>
    <p:sldId id="261" r:id="rId10"/>
    <p:sldId id="315" r:id="rId11"/>
    <p:sldId id="262" r:id="rId12"/>
    <p:sldId id="263" r:id="rId13"/>
    <p:sldId id="287" r:id="rId14"/>
    <p:sldId id="264" r:id="rId15"/>
    <p:sldId id="288" r:id="rId16"/>
    <p:sldId id="316" r:id="rId17"/>
    <p:sldId id="317" r:id="rId18"/>
    <p:sldId id="292" r:id="rId19"/>
    <p:sldId id="318" r:id="rId20"/>
    <p:sldId id="319" r:id="rId21"/>
    <p:sldId id="320" r:id="rId22"/>
    <p:sldId id="299" r:id="rId23"/>
    <p:sldId id="300" r:id="rId24"/>
    <p:sldId id="301" r:id="rId25"/>
    <p:sldId id="302" r:id="rId26"/>
    <p:sldId id="303" r:id="rId27"/>
    <p:sldId id="268" r:id="rId28"/>
    <p:sldId id="269" r:id="rId29"/>
    <p:sldId id="313" r:id="rId30"/>
    <p:sldId id="272" r:id="rId31"/>
    <p:sldId id="273" r:id="rId32"/>
    <p:sldId id="274" r:id="rId33"/>
    <p:sldId id="275" r:id="rId34"/>
    <p:sldId id="276" r:id="rId35"/>
    <p:sldId id="277" r:id="rId36"/>
    <p:sldId id="304" r:id="rId37"/>
    <p:sldId id="305" r:id="rId38"/>
    <p:sldId id="278" r:id="rId39"/>
    <p:sldId id="279" r:id="rId40"/>
    <p:sldId id="280" r:id="rId41"/>
    <p:sldId id="281" r:id="rId42"/>
    <p:sldId id="282" r:id="rId43"/>
    <p:sldId id="283" r:id="rId44"/>
    <p:sldId id="284"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68" autoAdjust="0"/>
    <p:restoredTop sz="81453" autoAdjust="0"/>
  </p:normalViewPr>
  <p:slideViewPr>
    <p:cSldViewPr snapToGrid="0">
      <p:cViewPr varScale="1">
        <p:scale>
          <a:sx n="59" d="100"/>
          <a:sy n="59" d="100"/>
        </p:scale>
        <p:origin x="594" y="60"/>
      </p:cViewPr>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785E4C-26D8-4214-9C5B-C4059D87E60C}" type="datetimeFigureOut">
              <a:rPr lang="en-US" smtClean="0"/>
              <a:t>6/16/2020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331585-3B2A-4D1C-AB7B-F7740F676C97}" type="datetimeFigureOut">
              <a:rPr lang="en-US" smtClean="0"/>
              <a:t>6/16/2020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501&amp;src_anchor_name=1926.501(b)(10)"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a:t>
            </a:fld>
            <a:endParaRPr lang="en-US"/>
          </a:p>
        </p:txBody>
      </p:sp>
    </p:spTree>
    <p:extLst>
      <p:ext uri="{BB962C8B-B14F-4D97-AF65-F5344CB8AC3E}">
        <p14:creationId xmlns:p14="http://schemas.microsoft.com/office/powerpoint/2010/main" val="92248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525133-B4BB-49CB-A9CC-42F6EF04196D}" type="slidenum">
              <a:rPr lang="en-US" altLang="en-US"/>
              <a:pPr>
                <a:spcBef>
                  <a:spcPct val="0"/>
                </a:spcBef>
              </a:pPr>
              <a:t>12</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Discuss the many benefits that participants of this class can expect to receive. They include but are not limited to:</a:t>
            </a:r>
          </a:p>
          <a:p>
            <a:pPr marL="174708" indent="-174708">
              <a:buFont typeface="Arial" panose="020B0604020202020204" pitchFamily="34" charset="0"/>
              <a:buChar char="•"/>
            </a:pPr>
            <a:r>
              <a:rPr lang="en-US" altLang="en-US" dirty="0">
                <a:latin typeface="Arial" panose="020B0604020202020204" pitchFamily="34" charset="0"/>
              </a:rPr>
              <a:t>Providing training to employees</a:t>
            </a:r>
          </a:p>
          <a:p>
            <a:pPr marL="174708" indent="-174708">
              <a:buFont typeface="Arial" panose="020B0604020202020204" pitchFamily="34" charset="0"/>
              <a:buChar char="•"/>
            </a:pPr>
            <a:r>
              <a:rPr lang="en-US" altLang="en-US" dirty="0">
                <a:latin typeface="Arial" panose="020B0604020202020204" pitchFamily="34" charset="0"/>
              </a:rPr>
              <a:t>Developing fall protection best practices</a:t>
            </a:r>
          </a:p>
          <a:p>
            <a:pPr marL="174708" indent="-174708">
              <a:buFont typeface="Arial" panose="020B0604020202020204" pitchFamily="34" charset="0"/>
              <a:buChar char="•"/>
            </a:pPr>
            <a:r>
              <a:rPr lang="en-US" altLang="en-US" dirty="0">
                <a:latin typeface="Arial" panose="020B0604020202020204" pitchFamily="34" charset="0"/>
              </a:rPr>
              <a:t>Implementing a fall protection plan, as needed, in accordance with 1926.502(k)</a:t>
            </a:r>
          </a:p>
        </p:txBody>
      </p:sp>
    </p:spTree>
    <p:extLst>
      <p:ext uri="{BB962C8B-B14F-4D97-AF65-F5344CB8AC3E}">
        <p14:creationId xmlns:p14="http://schemas.microsoft.com/office/powerpoint/2010/main" val="3303618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importance of taking proactive steps to protect workers from fall hazards in the residential construction industry. </a:t>
            </a:r>
            <a:br>
              <a:rPr lang="en-US" altLang="en-US" dirty="0">
                <a:latin typeface="Arial" panose="020B0604020202020204" pitchFamily="34" charset="0"/>
              </a:rPr>
            </a:br>
            <a:endParaRPr lang="en-US" altLang="en-US" dirty="0">
              <a:latin typeface="Arial" panose="020B0604020202020204" pitchFamily="34" charset="0"/>
            </a:endParaRPr>
          </a:p>
          <a:p>
            <a:r>
              <a:rPr lang="en-US" altLang="en-US" dirty="0">
                <a:latin typeface="Arial" panose="020B0604020202020204" pitchFamily="34" charset="0"/>
              </a:rPr>
              <a:t>Emphasize that falls are the leading cause of fatalities in the construction industry to really open participants eyes about the severity of this hazard and the injuries associated with it. </a:t>
            </a:r>
          </a:p>
          <a:p>
            <a:endParaRPr lang="en-US" altLang="en-US" dirty="0">
              <a:latin typeface="Arial" panose="020B0604020202020204" pitchFamily="34" charset="0"/>
            </a:endParaRPr>
          </a:p>
          <a:p>
            <a:r>
              <a:rPr lang="en-US" altLang="en-US" dirty="0">
                <a:latin typeface="Arial" panose="020B0604020202020204" pitchFamily="34" charset="0"/>
              </a:rPr>
              <a:t>Source:</a:t>
            </a:r>
            <a:r>
              <a:rPr lang="en-US" altLang="en-US" baseline="0" dirty="0">
                <a:latin typeface="Arial" panose="020B0604020202020204" pitchFamily="34" charset="0"/>
              </a:rPr>
              <a:t> </a:t>
            </a:r>
            <a:r>
              <a:rPr lang="en-US" altLang="en-US" dirty="0">
                <a:latin typeface="Arial" panose="020B0604020202020204" pitchFamily="34" charset="0"/>
              </a:rPr>
              <a:t>https://www.cpwr.com/sites/default/files/publications/DongFatalFallsInResidentialConstructionKF.pdf (Bureau of Labor Statistics’ Census of Fatal Occupational Injuries)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563EB4-BA31-449B-8C50-4C55C5F80E34}" type="slidenum">
              <a:rPr lang="en-US" altLang="en-US"/>
              <a:pPr>
                <a:spcBef>
                  <a:spcPct val="0"/>
                </a:spcBef>
              </a:pPr>
              <a:t>13</a:t>
            </a:fld>
            <a:endParaRPr lang="en-US" altLang="en-US"/>
          </a:p>
        </p:txBody>
      </p:sp>
    </p:spTree>
    <p:extLst>
      <p:ext uri="{BB962C8B-B14F-4D97-AF65-F5344CB8AC3E}">
        <p14:creationId xmlns:p14="http://schemas.microsoft.com/office/powerpoint/2010/main" val="4247604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Explain that serious injuries and fatalities can occur when falling from heights of less than 15 feet. Compare the height of a basketball hoop to the height of 15 feet, or the length of 5-yards on a football field.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563EB4-BA31-449B-8C50-4C55C5F80E34}" type="slidenum">
              <a:rPr lang="en-US" altLang="en-US"/>
              <a:pPr>
                <a:spcBef>
                  <a:spcPct val="0"/>
                </a:spcBef>
              </a:pPr>
              <a:t>14</a:t>
            </a:fld>
            <a:endParaRPr lang="en-US" altLang="en-US"/>
          </a:p>
        </p:txBody>
      </p:sp>
    </p:spTree>
    <p:extLst>
      <p:ext uri="{BB962C8B-B14F-4D97-AF65-F5344CB8AC3E}">
        <p14:creationId xmlns:p14="http://schemas.microsoft.com/office/powerpoint/2010/main" val="3976215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the total for falls to lower level was 648 fatal work injuries. Of the cases where height of fall was known (538 cases), more than 2 out of every 5 fatal falls were falls of 15 feet or less. About one in five cases with a known height involved falls from more than 30 feet. </a:t>
            </a:r>
          </a:p>
        </p:txBody>
      </p:sp>
      <p:sp>
        <p:nvSpPr>
          <p:cNvPr id="4" name="Slide Number Placeholder 3"/>
          <p:cNvSpPr>
            <a:spLocks noGrp="1"/>
          </p:cNvSpPr>
          <p:nvPr>
            <p:ph type="sldNum" sz="quarter" idx="10"/>
          </p:nvPr>
        </p:nvSpPr>
        <p:spPr/>
        <p:txBody>
          <a:bodyPr/>
          <a:lstStyle/>
          <a:p>
            <a:fld id="{B81ED52B-E31C-4633-9C0F-3F1E6FA0A1CC}" type="slidenum">
              <a:rPr lang="en-US" smtClean="0"/>
              <a:t>15</a:t>
            </a:fld>
            <a:endParaRPr lang="en-US"/>
          </a:p>
        </p:txBody>
      </p:sp>
    </p:spTree>
    <p:extLst>
      <p:ext uri="{BB962C8B-B14F-4D97-AF65-F5344CB8AC3E}">
        <p14:creationId xmlns:p14="http://schemas.microsoft.com/office/powerpoint/2010/main" val="15142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Discuss the top 10 OSHA Citations in Construction for FY2017. Emphasize that 5 of the top 10 most frequently cited standards are related to fall protection. </a:t>
            </a:r>
          </a:p>
        </p:txBody>
      </p:sp>
      <p:sp>
        <p:nvSpPr>
          <p:cNvPr id="4" name="Slide Number Placeholder 3"/>
          <p:cNvSpPr>
            <a:spLocks noGrp="1"/>
          </p:cNvSpPr>
          <p:nvPr>
            <p:ph type="sldNum" sz="quarter" idx="10"/>
          </p:nvPr>
        </p:nvSpPr>
        <p:spPr/>
        <p:txBody>
          <a:bodyPr/>
          <a:lstStyle/>
          <a:p>
            <a:fld id="{B81ED52B-E31C-4633-9C0F-3F1E6FA0A1CC}" type="slidenum">
              <a:rPr lang="en-US" smtClean="0"/>
              <a:t>16</a:t>
            </a:fld>
            <a:endParaRPr lang="en-US"/>
          </a:p>
        </p:txBody>
      </p:sp>
    </p:spTree>
    <p:extLst>
      <p:ext uri="{BB962C8B-B14F-4D97-AF65-F5344CB8AC3E}">
        <p14:creationId xmlns:p14="http://schemas.microsoft.com/office/powerpoint/2010/main" val="16905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Emphasize that OSHA has the authority to issue substantial monetary citations against companies who fail to comply with their regulations. For example, in FY2017 OSHA issued a $2.6 Million fine to an employer after a single visit to their jobsite. </a:t>
            </a:r>
          </a:p>
        </p:txBody>
      </p:sp>
      <p:sp>
        <p:nvSpPr>
          <p:cNvPr id="4" name="Slide Number Placeholder 3"/>
          <p:cNvSpPr>
            <a:spLocks noGrp="1"/>
          </p:cNvSpPr>
          <p:nvPr>
            <p:ph type="sldNum" sz="quarter" idx="10"/>
          </p:nvPr>
        </p:nvSpPr>
        <p:spPr/>
        <p:txBody>
          <a:bodyPr/>
          <a:lstStyle/>
          <a:p>
            <a:fld id="{B81ED52B-E31C-4633-9C0F-3F1E6FA0A1CC}" type="slidenum">
              <a:rPr lang="en-US" smtClean="0"/>
              <a:t>17</a:t>
            </a:fld>
            <a:endParaRPr lang="en-US"/>
          </a:p>
        </p:txBody>
      </p:sp>
    </p:spTree>
    <p:extLst>
      <p:ext uri="{BB962C8B-B14F-4D97-AF65-F5344CB8AC3E}">
        <p14:creationId xmlns:p14="http://schemas.microsoft.com/office/powerpoint/2010/main" val="2217793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a:t>
            </a:r>
            <a:r>
              <a:rPr lang="en-US"/>
              <a:t>in 2016 </a:t>
            </a:r>
            <a:r>
              <a:rPr lang="en-US" dirty="0"/>
              <a:t>OSHA increased fines by 78%. The new maximum penalties for serious, fail to abate, and willful or repeated violations are shown in the slide. </a:t>
            </a:r>
          </a:p>
        </p:txBody>
      </p:sp>
      <p:sp>
        <p:nvSpPr>
          <p:cNvPr id="4" name="Slide Number Placeholder 3"/>
          <p:cNvSpPr>
            <a:spLocks noGrp="1"/>
          </p:cNvSpPr>
          <p:nvPr>
            <p:ph type="sldNum" sz="quarter" idx="10"/>
          </p:nvPr>
        </p:nvSpPr>
        <p:spPr/>
        <p:txBody>
          <a:bodyPr/>
          <a:lstStyle/>
          <a:p>
            <a:fld id="{B595F0C6-2E69-4C68-8C97-F66FFB350664}" type="slidenum">
              <a:rPr lang="en-US" smtClean="0"/>
              <a:t>18</a:t>
            </a:fld>
            <a:endParaRPr lang="en-US" dirty="0"/>
          </a:p>
        </p:txBody>
      </p:sp>
    </p:spTree>
    <p:extLst>
      <p:ext uri="{BB962C8B-B14F-4D97-AF65-F5344CB8AC3E}">
        <p14:creationId xmlns:p14="http://schemas.microsoft.com/office/powerpoint/2010/main" val="617070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Photo depicts workers along the leading edge of a building without conventional fall protection. Use this as a talking point to see if attendees think this is acceptable or not. </a:t>
            </a:r>
          </a:p>
        </p:txBody>
      </p:sp>
      <p:sp>
        <p:nvSpPr>
          <p:cNvPr id="4" name="Slide Number Placeholder 3"/>
          <p:cNvSpPr>
            <a:spLocks noGrp="1"/>
          </p:cNvSpPr>
          <p:nvPr>
            <p:ph type="sldNum" sz="quarter" idx="10"/>
          </p:nvPr>
        </p:nvSpPr>
        <p:spPr/>
        <p:txBody>
          <a:bodyPr/>
          <a:lstStyle/>
          <a:p>
            <a:fld id="{B81ED52B-E31C-4633-9C0F-3F1E6FA0A1CC}" type="slidenum">
              <a:rPr lang="en-US" smtClean="0"/>
              <a:t>19</a:t>
            </a:fld>
            <a:endParaRPr lang="en-US"/>
          </a:p>
        </p:txBody>
      </p:sp>
    </p:spTree>
    <p:extLst>
      <p:ext uri="{BB962C8B-B14F-4D97-AF65-F5344CB8AC3E}">
        <p14:creationId xmlns:p14="http://schemas.microsoft.com/office/powerpoint/2010/main" val="2190204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Image shows a worker not tied off to an approved anchor point. Use this as a discussion to see if attendees can identify the hazards. </a:t>
            </a:r>
          </a:p>
        </p:txBody>
      </p:sp>
      <p:sp>
        <p:nvSpPr>
          <p:cNvPr id="4" name="Slide Number Placeholder 3"/>
          <p:cNvSpPr>
            <a:spLocks noGrp="1"/>
          </p:cNvSpPr>
          <p:nvPr>
            <p:ph type="sldNum" sz="quarter" idx="10"/>
          </p:nvPr>
        </p:nvSpPr>
        <p:spPr/>
        <p:txBody>
          <a:bodyPr/>
          <a:lstStyle/>
          <a:p>
            <a:fld id="{B81ED52B-E31C-4633-9C0F-3F1E6FA0A1CC}" type="slidenum">
              <a:rPr lang="en-US" smtClean="0"/>
              <a:t>20</a:t>
            </a:fld>
            <a:endParaRPr lang="en-US"/>
          </a:p>
        </p:txBody>
      </p:sp>
    </p:spTree>
    <p:extLst>
      <p:ext uri="{BB962C8B-B14F-4D97-AF65-F5344CB8AC3E}">
        <p14:creationId xmlns:p14="http://schemas.microsoft.com/office/powerpoint/2010/main" val="1694601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OSHA requires the use of conventional fall protection if workers are exposed to fall hazards 6 ft. or more above a lower level when performing construction.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21</a:t>
            </a:fld>
            <a:endParaRPr lang="en-US"/>
          </a:p>
        </p:txBody>
      </p:sp>
    </p:spTree>
    <p:extLst>
      <p:ext uri="{BB962C8B-B14F-4D97-AF65-F5344CB8AC3E}">
        <p14:creationId xmlns:p14="http://schemas.microsoft.com/office/powerpoint/2010/main" val="161735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an overview of JSI and NAHB.</a:t>
            </a:r>
          </a:p>
          <a:p>
            <a:pPr marL="174708" indent="-174708">
              <a:buFont typeface="Arial" panose="020B0604020202020204" pitchFamily="34" charset="0"/>
              <a:buChar char="•"/>
            </a:pPr>
            <a:r>
              <a:rPr lang="en-US" dirty="0"/>
              <a:t>Job-Site Safety Institute (JSI) is a nonprofit organization dedicated to conducting safety research for residential and commercial job-sites. JSI serves as a research center where educational institutions and industry leaders collaborate and exchange ideas to increase awareness of the inherent dangers of a construction site.</a:t>
            </a:r>
          </a:p>
          <a:p>
            <a:pPr marL="174708" indent="-174708">
              <a:buFont typeface="Arial" panose="020B0604020202020204" pitchFamily="34" charset="0"/>
              <a:buChar char="•"/>
            </a:pPr>
            <a:r>
              <a:rPr lang="en-US" dirty="0"/>
              <a:t>The National Association of Home Builders (NAHB) helps its members build communities. Since it was founded in the early 1940s, NAHB has served as the voice of America’s housing industry. We work to ensure that housing is a national priority and that all Americans have access to safe, decent and affordable housing, whether they choose to buy a home or rent.</a:t>
            </a:r>
          </a:p>
        </p:txBody>
      </p:sp>
      <p:sp>
        <p:nvSpPr>
          <p:cNvPr id="4" name="Slide Number Placeholder 3"/>
          <p:cNvSpPr>
            <a:spLocks noGrp="1"/>
          </p:cNvSpPr>
          <p:nvPr>
            <p:ph type="sldNum" sz="quarter" idx="10"/>
          </p:nvPr>
        </p:nvSpPr>
        <p:spPr/>
        <p:txBody>
          <a:bodyPr/>
          <a:lstStyle/>
          <a:p>
            <a:fld id="{B81ED52B-E31C-4633-9C0F-3F1E6FA0A1CC}" type="slidenum">
              <a:rPr lang="en-US" smtClean="0"/>
              <a:t>2</a:t>
            </a:fld>
            <a:endParaRPr lang="en-US"/>
          </a:p>
        </p:txBody>
      </p:sp>
    </p:spTree>
    <p:extLst>
      <p:ext uri="{BB962C8B-B14F-4D97-AF65-F5344CB8AC3E}">
        <p14:creationId xmlns:p14="http://schemas.microsoft.com/office/powerpoint/2010/main" val="268457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2188F743-8056-4EC3-89D2-CDF4EABD6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5158EB5A-A074-4C3D-9DD1-512FB94AEE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6 feet is the trigger height at when fall protection is required on construction sites. </a:t>
            </a:r>
          </a:p>
        </p:txBody>
      </p:sp>
      <p:sp>
        <p:nvSpPr>
          <p:cNvPr id="120836" name="Slide Number Placeholder 3">
            <a:extLst>
              <a:ext uri="{FF2B5EF4-FFF2-40B4-BE49-F238E27FC236}">
                <a16:creationId xmlns:a16="http://schemas.microsoft.com/office/drawing/2014/main" id="{11EEECF7-D39A-4127-A06F-917A3CFDBC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DA0BC29-C926-4059-9AC2-29816B52BC9E}"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1551144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991539B-39B0-4506-839A-65542F50C4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A96ED3F0-02D8-4707-B11C-E3A542DA4A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10 feet is the trigger height at when fall protection is required when working off a scaffold.</a:t>
            </a:r>
          </a:p>
          <a:p>
            <a:endParaRPr lang="en-US" altLang="en-US" dirty="0">
              <a:ea typeface="ＭＳ Ｐゴシック" panose="020B0600070205080204" pitchFamily="34" charset="-128"/>
            </a:endParaRPr>
          </a:p>
        </p:txBody>
      </p:sp>
      <p:sp>
        <p:nvSpPr>
          <p:cNvPr id="121860" name="Slide Number Placeholder 3">
            <a:extLst>
              <a:ext uri="{FF2B5EF4-FFF2-40B4-BE49-F238E27FC236}">
                <a16:creationId xmlns:a16="http://schemas.microsoft.com/office/drawing/2014/main" id="{D71F6DD3-E555-4414-9E81-36B0224970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DD9604-AD69-45C3-B59E-1099434F7F17}"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4211147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B0667BF7-9B56-41C3-9C5F-3ABB504B22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67B8D04-740B-4827-8C91-96F42425D1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There is no trigger height for when fall protection is required when working off a ladder. </a:t>
            </a:r>
          </a:p>
          <a:p>
            <a:endParaRPr lang="en-US" altLang="en-US" dirty="0">
              <a:ea typeface="ＭＳ Ｐゴシック" panose="020B0600070205080204" pitchFamily="34" charset="-128"/>
            </a:endParaRPr>
          </a:p>
        </p:txBody>
      </p:sp>
      <p:sp>
        <p:nvSpPr>
          <p:cNvPr id="122884" name="Slide Number Placeholder 3">
            <a:extLst>
              <a:ext uri="{FF2B5EF4-FFF2-40B4-BE49-F238E27FC236}">
                <a16:creationId xmlns:a16="http://schemas.microsoft.com/office/drawing/2014/main" id="{AFB5CF57-D815-42BF-A657-B36D0416E8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499D7A2-0F63-439E-A87D-9106E7BE32F7}"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160914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some states may have different trigger heights for when conventional fall protection is required on residential jobsites. </a:t>
            </a:r>
          </a:p>
        </p:txBody>
      </p:sp>
      <p:sp>
        <p:nvSpPr>
          <p:cNvPr id="4" name="Slide Number Placeholder 3"/>
          <p:cNvSpPr>
            <a:spLocks noGrp="1"/>
          </p:cNvSpPr>
          <p:nvPr>
            <p:ph type="sldNum" sz="quarter" idx="10"/>
          </p:nvPr>
        </p:nvSpPr>
        <p:spPr/>
        <p:txBody>
          <a:bodyPr/>
          <a:lstStyle/>
          <a:p>
            <a:fld id="{B81ED52B-E31C-4633-9C0F-3F1E6FA0A1CC}" type="slidenum">
              <a:rPr lang="en-US" smtClean="0"/>
              <a:t>25</a:t>
            </a:fld>
            <a:endParaRPr lang="en-US"/>
          </a:p>
        </p:txBody>
      </p:sp>
    </p:spTree>
    <p:extLst>
      <p:ext uri="{BB962C8B-B14F-4D97-AF65-F5344CB8AC3E}">
        <p14:creationId xmlns:p14="http://schemas.microsoft.com/office/powerpoint/2010/main" val="2135541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initial steps that must be taken to comply with OSHA fall protection regulations, and protect workers on a residential construction jobsite. </a:t>
            </a:r>
          </a:p>
          <a:p>
            <a:endParaRPr lang="en-US" altLang="en-US" dirty="0">
              <a:latin typeface="Arial" panose="020B0604020202020204" pitchFamily="34" charset="0"/>
            </a:endParaRPr>
          </a:p>
          <a:p>
            <a:r>
              <a:rPr lang="en-US" altLang="en-US" dirty="0">
                <a:latin typeface="Arial" panose="020B0604020202020204" pitchFamily="34" charset="0"/>
              </a:rPr>
              <a:t>Fall protection plans, as needed, in accordance with OSHA’s §1926.502(B)(13) regulation will be discussed in Section 6 of the training presentation.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E51AC6-C999-4873-A87E-0BF509584956}" type="slidenum">
              <a:rPr lang="en-US" altLang="en-US"/>
              <a:pPr>
                <a:spcBef>
                  <a:spcPct val="0"/>
                </a:spcBef>
              </a:pPr>
              <a:t>26</a:t>
            </a:fld>
            <a:endParaRPr lang="en-US" altLang="en-US"/>
          </a:p>
        </p:txBody>
      </p:sp>
    </p:spTree>
    <p:extLst>
      <p:ext uri="{BB962C8B-B14F-4D97-AF65-F5344CB8AC3E}">
        <p14:creationId xmlns:p14="http://schemas.microsoft.com/office/powerpoint/2010/main" val="2775820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this first accident scenario thoroughly. Ask the audience if they have had experience with these hazards, and discuss protective measures that could have been taken to prevent this fatality from occurring. </a:t>
            </a:r>
          </a:p>
          <a:p>
            <a:endParaRPr lang="en-US" altLang="en-US">
              <a:latin typeface="Arial" panose="020B0604020202020204" pitchFamily="34" charset="0"/>
            </a:endParaRPr>
          </a:p>
          <a:p>
            <a:r>
              <a:rPr lang="en-US" altLang="en-US" b="1">
                <a:latin typeface="Arial" panose="020B0604020202020204" pitchFamily="34" charset="0"/>
              </a:rPr>
              <a:t>Encourage </a:t>
            </a:r>
            <a:r>
              <a:rPr lang="en-US" altLang="en-US">
                <a:latin typeface="Arial" panose="020B0604020202020204" pitchFamily="34" charset="0"/>
              </a:rPr>
              <a:t>audience participation and discussion. </a:t>
            </a:r>
            <a:endParaRPr lang="en-US" altLang="en-US" b="1">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DEB36A-C552-4C2F-A983-49D6E3BE9331}" type="slidenum">
              <a:rPr lang="en-US" altLang="en-US"/>
              <a:pPr>
                <a:spcBef>
                  <a:spcPct val="0"/>
                </a:spcBef>
              </a:pPr>
              <a:t>27</a:t>
            </a:fld>
            <a:endParaRPr lang="en-US" altLang="en-US"/>
          </a:p>
        </p:txBody>
      </p:sp>
    </p:spTree>
    <p:extLst>
      <p:ext uri="{BB962C8B-B14F-4D97-AF65-F5344CB8AC3E}">
        <p14:creationId xmlns:p14="http://schemas.microsoft.com/office/powerpoint/2010/main" val="315240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second accident scenario thoroughly. Ask the audience if they have had experience with these hazards, and discuss protective measures that could have been taken to prevent this fatality from occurring. </a:t>
            </a:r>
          </a:p>
          <a:p>
            <a:endParaRPr lang="en-US" altLang="en-US">
              <a:latin typeface="Arial" panose="020B0604020202020204" pitchFamily="34" charset="0"/>
            </a:endParaRPr>
          </a:p>
          <a:p>
            <a:r>
              <a:rPr lang="en-US" altLang="en-US" b="1">
                <a:latin typeface="Arial" panose="020B0604020202020204" pitchFamily="34" charset="0"/>
              </a:rPr>
              <a:t>Encourage </a:t>
            </a:r>
            <a:r>
              <a:rPr lang="en-US" altLang="en-US">
                <a:latin typeface="Arial" panose="020B0604020202020204" pitchFamily="34" charset="0"/>
              </a:rPr>
              <a:t>audience participation and discussion. </a:t>
            </a:r>
            <a:endParaRPr lang="en-US" altLang="en-US" b="1">
              <a:latin typeface="Arial" panose="020B0604020202020204" pitchFamily="34" charset="0"/>
            </a:endParaRPr>
          </a:p>
          <a:p>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D6C983-C12E-4D3F-AD27-830263AE22DF}" type="slidenum">
              <a:rPr lang="en-US" altLang="en-US"/>
              <a:pPr>
                <a:spcBef>
                  <a:spcPct val="0"/>
                </a:spcBef>
              </a:pPr>
              <a:t>28</a:t>
            </a:fld>
            <a:endParaRPr lang="en-US" altLang="en-US"/>
          </a:p>
        </p:txBody>
      </p:sp>
    </p:spTree>
    <p:extLst>
      <p:ext uri="{BB962C8B-B14F-4D97-AF65-F5344CB8AC3E}">
        <p14:creationId xmlns:p14="http://schemas.microsoft.com/office/powerpoint/2010/main" val="3975581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second accident scenario thoroughly. Ask the audience if they have had experience with these hazards, and discuss protective measures that could have been taken to prevent this fatality from occurring. </a:t>
            </a:r>
          </a:p>
          <a:p>
            <a:endParaRPr lang="en-US" altLang="en-US">
              <a:latin typeface="Arial" panose="020B0604020202020204" pitchFamily="34" charset="0"/>
            </a:endParaRPr>
          </a:p>
          <a:p>
            <a:r>
              <a:rPr lang="en-US" altLang="en-US" b="1">
                <a:latin typeface="Arial" panose="020B0604020202020204" pitchFamily="34" charset="0"/>
              </a:rPr>
              <a:t>Encourage </a:t>
            </a:r>
            <a:r>
              <a:rPr lang="en-US" altLang="en-US">
                <a:latin typeface="Arial" panose="020B0604020202020204" pitchFamily="34" charset="0"/>
              </a:rPr>
              <a:t>audience participation and discussion. </a:t>
            </a:r>
            <a:endParaRPr lang="en-US" altLang="en-US" b="1">
              <a:latin typeface="Arial" panose="020B0604020202020204" pitchFamily="34" charset="0"/>
            </a:endParaRPr>
          </a:p>
          <a:p>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D6C983-C12E-4D3F-AD27-830263AE22DF}" type="slidenum">
              <a:rPr lang="en-US" altLang="en-US"/>
              <a:pPr>
                <a:spcBef>
                  <a:spcPct val="0"/>
                </a:spcBef>
              </a:pPr>
              <a:t>29</a:t>
            </a:fld>
            <a:endParaRPr lang="en-US" altLang="en-US"/>
          </a:p>
        </p:txBody>
      </p:sp>
    </p:spTree>
    <p:extLst>
      <p:ext uri="{BB962C8B-B14F-4D97-AF65-F5344CB8AC3E}">
        <p14:creationId xmlns:p14="http://schemas.microsoft.com/office/powerpoint/2010/main" val="2443762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Define</a:t>
            </a:r>
            <a:r>
              <a:rPr lang="en-US" altLang="en-US" dirty="0">
                <a:latin typeface="Arial" panose="020B0604020202020204" pitchFamily="34" charset="0"/>
              </a:rPr>
              <a:t> residential construction, discuss what is included and excluded and provide examples. </a:t>
            </a:r>
            <a:endParaRPr lang="en-US" altLang="en-US" b="1" dirty="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553A18-E1F6-4903-B5C8-3A66C2A9FCBF}" type="slidenum">
              <a:rPr lang="en-US" altLang="en-US"/>
              <a:pPr>
                <a:spcBef>
                  <a:spcPct val="0"/>
                </a:spcBef>
              </a:pPr>
              <a:t>30</a:t>
            </a:fld>
            <a:endParaRPr lang="en-US" altLang="en-US"/>
          </a:p>
        </p:txBody>
      </p:sp>
    </p:spTree>
    <p:extLst>
      <p:ext uri="{BB962C8B-B14F-4D97-AF65-F5344CB8AC3E}">
        <p14:creationId xmlns:p14="http://schemas.microsoft.com/office/powerpoint/2010/main" val="2309473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ln/>
        </p:spPr>
        <p:txBody>
          <a:bodyPr/>
          <a:lstStyle/>
          <a:p>
            <a:pPr>
              <a:defRPr/>
            </a:pPr>
            <a:r>
              <a:rPr lang="en-US"/>
              <a:t>Discuss the picture of a large single-family house and why this is considered residential construction. </a:t>
            </a:r>
          </a:p>
          <a:p>
            <a:pPr>
              <a:defRPr/>
            </a:pPr>
            <a:endParaRPr lang="en-US"/>
          </a:p>
          <a:p>
            <a:pPr>
              <a:defRPr/>
            </a:pPr>
            <a:r>
              <a:rPr lang="en-US"/>
              <a:t>This picture shows slide guards installed on the steep-pitch roof; OSHA’s new compliance directive has not outlawed the use of slide guards or safety monitors.</a:t>
            </a:r>
          </a:p>
          <a:p>
            <a:pPr lvl="1" indent="-232943">
              <a:buFontTx/>
              <a:buChar char="•"/>
              <a:defRPr/>
            </a:pPr>
            <a:r>
              <a:rPr lang="en-US"/>
              <a:t>Now, employers must first demonstrate that it is infeasible to comply with the provisions of the standard, or that it creates a greater hazard.</a:t>
            </a:r>
          </a:p>
          <a:p>
            <a:pPr lvl="1" indent="-232943">
              <a:buFontTx/>
              <a:buChar char="•"/>
              <a:defRPr/>
            </a:pPr>
            <a:r>
              <a:rPr lang="en-US"/>
              <a:t>Then they can use those systems as part of a written, site-specific fall protection plan that meets the requirements of 1926.502(k).</a:t>
            </a:r>
          </a:p>
          <a:p>
            <a:pPr lvl="1" indent="-232943">
              <a:defRPr/>
            </a:pPr>
            <a:endParaRPr lang="en-US"/>
          </a:p>
          <a:p>
            <a:pPr indent="-232943">
              <a:defRPr/>
            </a:pPr>
            <a:r>
              <a:rPr lang="en-US"/>
              <a:t>Slide guards cannot simply be used in lieu of conventional fall protection methods under 1926.501(b)(13). However, slide guards may be used as part of a written, site-specific fall protection plan that meets the requirements of 1926.502(k) if the employer can demonstrate that the use of conventional fall protection (i.e., guardrail, safety net, or personal fall arrest systems) would be infeasible or create greater hazards.</a:t>
            </a:r>
          </a:p>
          <a:p>
            <a:pPr lvl="1" indent="-232943">
              <a:buFontTx/>
              <a:buChar char="•"/>
              <a:defRPr/>
            </a:pPr>
            <a:endParaRPr lang="en-US"/>
          </a:p>
          <a:p>
            <a:pPr>
              <a:defRPr/>
            </a:pPr>
            <a:r>
              <a:rPr lang="en-US" b="1"/>
              <a:t>Encourage </a:t>
            </a:r>
            <a:r>
              <a:rPr lang="en-US"/>
              <a:t>discussion and participation from the audience. </a:t>
            </a:r>
          </a:p>
          <a:p>
            <a:pPr>
              <a:defRPr/>
            </a:pPr>
            <a:endParaRPr lang="en-US"/>
          </a:p>
          <a:p>
            <a:pPr>
              <a:defRPr/>
            </a:pPr>
            <a:r>
              <a:rPr lang="en-US" b="1"/>
              <a:t>Refer</a:t>
            </a:r>
            <a:r>
              <a:rPr lang="en-US"/>
              <a:t> to the definition of residential construction for further clarification. </a:t>
            </a:r>
            <a:endParaRPr lang="en-US" b="1"/>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4A1458-EEAF-40C4-975C-A5B62D18DDAA}" type="slidenum">
              <a:rPr lang="en-US" altLang="en-US"/>
              <a:pPr>
                <a:spcBef>
                  <a:spcPct val="0"/>
                </a:spcBef>
              </a:pPr>
              <a:t>31</a:t>
            </a:fld>
            <a:endParaRPr lang="en-US" altLang="en-US"/>
          </a:p>
        </p:txBody>
      </p:sp>
    </p:spTree>
    <p:extLst>
      <p:ext uri="{BB962C8B-B14F-4D97-AF65-F5344CB8AC3E}">
        <p14:creationId xmlns:p14="http://schemas.microsoft.com/office/powerpoint/2010/main" val="73588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E52225-E8E4-4D17-A44E-888BD7B181A7}" type="slidenum">
              <a:rPr lang="en-US" altLang="en-US"/>
              <a:pPr>
                <a:spcBef>
                  <a:spcPct val="0"/>
                </a:spcBef>
              </a:pPr>
              <a:t>3</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material was produced under the Susan Harwood training grant number SH-05122-SH9 from the Occupational Safety and Health Administration, U.S. Department of Labor.</a:t>
            </a:r>
          </a:p>
        </p:txBody>
      </p:sp>
    </p:spTree>
    <p:extLst>
      <p:ext uri="{BB962C8B-B14F-4D97-AF65-F5344CB8AC3E}">
        <p14:creationId xmlns:p14="http://schemas.microsoft.com/office/powerpoint/2010/main" val="3284038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that this can be either a residential home, or a small commercial building. </a:t>
            </a:r>
            <a:r>
              <a:rPr lang="en-US" altLang="en-US" b="1">
                <a:latin typeface="Arial" panose="020B0604020202020204" pitchFamily="34" charset="0"/>
              </a:rPr>
              <a:t>Note </a:t>
            </a:r>
            <a:r>
              <a:rPr lang="en-US" altLang="en-US">
                <a:latin typeface="Arial" panose="020B0604020202020204" pitchFamily="34" charset="0"/>
              </a:rPr>
              <a:t>that just because it has steel framing does not automatically exclude this from the definition of residential construction.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D6020A-4447-4300-B76E-B34231FDC4A0}" type="slidenum">
              <a:rPr lang="en-US" altLang="en-US"/>
              <a:pPr>
                <a:spcBef>
                  <a:spcPct val="0"/>
                </a:spcBef>
              </a:pPr>
              <a:t>32</a:t>
            </a:fld>
            <a:endParaRPr lang="en-US" altLang="en-US"/>
          </a:p>
        </p:txBody>
      </p:sp>
    </p:spTree>
    <p:extLst>
      <p:ext uri="{BB962C8B-B14F-4D97-AF65-F5344CB8AC3E}">
        <p14:creationId xmlns:p14="http://schemas.microsoft.com/office/powerpoint/2010/main" val="2586717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this picture of a multi-family housing complex. </a:t>
            </a:r>
            <a:r>
              <a:rPr lang="en-US" altLang="en-US" b="1" dirty="0">
                <a:latin typeface="Arial" panose="020B0604020202020204" pitchFamily="34" charset="0"/>
              </a:rPr>
              <a:t>Note </a:t>
            </a:r>
            <a:r>
              <a:rPr lang="en-US" altLang="en-US" dirty="0">
                <a:latin typeface="Arial" panose="020B0604020202020204" pitchFamily="34" charset="0"/>
              </a:rPr>
              <a:t>the differences in construction methods from a typical single-family home, i.e. large worker crane, concrete forms, etc. </a:t>
            </a:r>
          </a:p>
          <a:p>
            <a:br>
              <a:rPr lang="en-US" altLang="en-US" dirty="0">
                <a:latin typeface="Arial" panose="020B0604020202020204" pitchFamily="34" charset="0"/>
              </a:rPr>
            </a:br>
            <a:r>
              <a:rPr lang="en-US" altLang="en-US" b="1" dirty="0">
                <a:latin typeface="Arial" panose="020B0604020202020204" pitchFamily="34" charset="0"/>
              </a:rPr>
              <a:t>Engage</a:t>
            </a:r>
            <a:r>
              <a:rPr lang="en-US" altLang="en-US" dirty="0">
                <a:latin typeface="Arial" panose="020B0604020202020204" pitchFamily="34" charset="0"/>
              </a:rPr>
              <a:t> the audience and facilitate a short discussion about the picture above. </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8E9A01-53DF-4815-82D9-E243FE40CE3E}" type="slidenum">
              <a:rPr lang="en-US" altLang="en-US"/>
              <a:pPr>
                <a:spcBef>
                  <a:spcPct val="0"/>
                </a:spcBef>
              </a:pPr>
              <a:t>33</a:t>
            </a:fld>
            <a:endParaRPr lang="en-US" altLang="en-US"/>
          </a:p>
        </p:txBody>
      </p:sp>
    </p:spTree>
    <p:extLst>
      <p:ext uri="{BB962C8B-B14F-4D97-AF65-F5344CB8AC3E}">
        <p14:creationId xmlns:p14="http://schemas.microsoft.com/office/powerpoint/2010/main" val="740694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1480"/>
            <a:r>
              <a:rPr lang="en-US" altLang="en-US" b="1">
                <a:latin typeface="Arial" panose="020B0604020202020204" pitchFamily="34" charset="0"/>
              </a:rPr>
              <a:t>Yes, </a:t>
            </a:r>
            <a:r>
              <a:rPr lang="en-US" altLang="en-US">
                <a:latin typeface="Arial" panose="020B0604020202020204" pitchFamily="34" charset="0"/>
              </a:rPr>
              <a:t>OSHA considers block wall home construction “residential construction”.  OSHA STD 03-11-002 states the agency “has decided that it is consistent with the original purpose of 1926.501(b)(13) to treat the construction of residences with masonry brick or block in the exterior walls as residential construction.”</a:t>
            </a:r>
          </a:p>
          <a:p>
            <a:pPr defTabSz="941480"/>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3EEC96-CE91-4692-8879-CD60D50BA98F}" type="slidenum">
              <a:rPr lang="en-US" altLang="en-US"/>
              <a:pPr>
                <a:spcBef>
                  <a:spcPct val="0"/>
                </a:spcBef>
              </a:pPr>
              <a:t>34</a:t>
            </a:fld>
            <a:endParaRPr lang="en-US" altLang="en-US"/>
          </a:p>
        </p:txBody>
      </p:sp>
    </p:spTree>
    <p:extLst>
      <p:ext uri="{BB962C8B-B14F-4D97-AF65-F5344CB8AC3E}">
        <p14:creationId xmlns:p14="http://schemas.microsoft.com/office/powerpoint/2010/main" val="334839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important role the competent person plays in determining and evaluating the appropriate fall protective system for each fall-related hazard on the jobsite. </a:t>
            </a:r>
          </a:p>
          <a:p>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B569B9-B473-4176-9A07-3E2DF673FF72}" type="slidenum">
              <a:rPr lang="en-US" altLang="en-US"/>
              <a:pPr>
                <a:spcBef>
                  <a:spcPct val="0"/>
                </a:spcBef>
              </a:pPr>
              <a:t>35</a:t>
            </a:fld>
            <a:endParaRPr lang="en-US" altLang="en-US"/>
          </a:p>
        </p:txBody>
      </p:sp>
    </p:spTree>
    <p:extLst>
      <p:ext uri="{BB962C8B-B14F-4D97-AF65-F5344CB8AC3E}">
        <p14:creationId xmlns:p14="http://schemas.microsoft.com/office/powerpoint/2010/main" val="1380484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a Competent Person is responsible for understanding appropriate types of fall protection, choosing the right fall protection system for each hazard and ensuring workers are trained. </a:t>
            </a:r>
          </a:p>
        </p:txBody>
      </p:sp>
      <p:sp>
        <p:nvSpPr>
          <p:cNvPr id="4" name="Slide Number Placeholder 3"/>
          <p:cNvSpPr>
            <a:spLocks noGrp="1"/>
          </p:cNvSpPr>
          <p:nvPr>
            <p:ph type="sldNum" sz="quarter" idx="10"/>
          </p:nvPr>
        </p:nvSpPr>
        <p:spPr/>
        <p:txBody>
          <a:bodyPr/>
          <a:lstStyle/>
          <a:p>
            <a:fld id="{B81ED52B-E31C-4633-9C0F-3F1E6FA0A1CC}" type="slidenum">
              <a:rPr lang="en-US" smtClean="0"/>
              <a:t>36</a:t>
            </a:fld>
            <a:endParaRPr lang="en-US"/>
          </a:p>
        </p:txBody>
      </p:sp>
    </p:spTree>
    <p:extLst>
      <p:ext uri="{BB962C8B-B14F-4D97-AF65-F5344CB8AC3E}">
        <p14:creationId xmlns:p14="http://schemas.microsoft.com/office/powerpoint/2010/main" val="3886857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92B59C51-9CB7-4B35-B898-CC6081233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2ED29F9E-26B0-4DB6-BD0B-90C728BBAC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Discuss that the competent person is also responsible for the identification of existing and predictable hazards, has the authority to stop work and take prompt corrective actions. </a:t>
            </a:r>
          </a:p>
          <a:p>
            <a:endParaRPr lang="en-US" altLang="en-US" dirty="0">
              <a:ea typeface="ＭＳ Ｐゴシック" panose="020B0600070205080204" pitchFamily="34" charset="-128"/>
            </a:endParaRPr>
          </a:p>
        </p:txBody>
      </p:sp>
      <p:sp>
        <p:nvSpPr>
          <p:cNvPr id="124932" name="Slide Number Placeholder 3">
            <a:extLst>
              <a:ext uri="{FF2B5EF4-FFF2-40B4-BE49-F238E27FC236}">
                <a16:creationId xmlns:a16="http://schemas.microsoft.com/office/drawing/2014/main" id="{B94215A0-C750-4B89-8E43-385F9207A9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45B9CE6-75B9-4B9F-9FCD-CD3FF0377ACA}" type="slidenum">
              <a:rPr lang="en-US" altLang="en-US"/>
              <a:pPr eaLnBrk="1" hangingPunct="1">
                <a:spcBef>
                  <a:spcPct val="0"/>
                </a:spcBef>
              </a:pPr>
              <a:t>37</a:t>
            </a:fld>
            <a:endParaRPr lang="en-US" altLang="en-US"/>
          </a:p>
        </p:txBody>
      </p:sp>
    </p:spTree>
    <p:extLst>
      <p:ext uri="{BB962C8B-B14F-4D97-AF65-F5344CB8AC3E}">
        <p14:creationId xmlns:p14="http://schemas.microsoft.com/office/powerpoint/2010/main" val="877349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Note: </a:t>
            </a:r>
            <a:r>
              <a:rPr lang="en-US" altLang="en-US" dirty="0">
                <a:latin typeface="Arial" panose="020B0604020202020204" pitchFamily="34" charset="0"/>
              </a:rPr>
              <a:t>Remember that you must evaluate the use of conventional fall protection systems prior to implementing alternative fall protection systems (i.e. warning lines, safety monitors, controlled access zones). </a:t>
            </a:r>
          </a:p>
          <a:p>
            <a:endParaRPr lang="en-US" altLang="en-US" b="1" dirty="0">
              <a:latin typeface="Arial" panose="020B0604020202020204" pitchFamily="34" charset="0"/>
            </a:endParaRPr>
          </a:p>
          <a:p>
            <a:r>
              <a:rPr lang="en-US" altLang="en-US" b="1" dirty="0">
                <a:latin typeface="Arial" panose="020B0604020202020204" pitchFamily="34" charset="0"/>
              </a:rPr>
              <a:t>Discuss</a:t>
            </a:r>
            <a:r>
              <a:rPr lang="en-US" altLang="en-US" dirty="0">
                <a:latin typeface="Arial" panose="020B0604020202020204" pitchFamily="34" charset="0"/>
              </a:rPr>
              <a:t> the many training requirements when workers are exposed, or have the potential to be exposed to fall hazards on a residential construction jobsite. </a:t>
            </a:r>
          </a:p>
          <a:p>
            <a:endParaRPr lang="en-US" altLang="en-US" dirty="0">
              <a:latin typeface="Arial" panose="020B0604020202020204" pitchFamily="34" charset="0"/>
            </a:endParaRPr>
          </a:p>
          <a:p>
            <a:r>
              <a:rPr lang="en-US" altLang="en-US" b="1" dirty="0">
                <a:latin typeface="Arial" panose="020B0604020202020204" pitchFamily="34" charset="0"/>
                <a:hlinkClick r:id="rId3"/>
              </a:rPr>
              <a:t>1926.501(b)(10)</a:t>
            </a:r>
            <a:endParaRPr lang="en-US" altLang="en-US" dirty="0">
              <a:latin typeface="Arial" panose="020B0604020202020204" pitchFamily="34" charset="0"/>
            </a:endParaRPr>
          </a:p>
          <a:p>
            <a:r>
              <a:rPr lang="en-US" altLang="en-US" dirty="0">
                <a:latin typeface="Arial" panose="020B0604020202020204" pitchFamily="34" charset="0"/>
              </a:rPr>
              <a:t>"Roofing work on Low-slope roofs." Except as otherwise provided in paragraph (b) of this section, each employee engaged in roofing activities on low-slope roofs, with unprotected sides and edges 6 feet (1.8 m) or more above lower levels shall be protected from falling by guardrail systems, safety net systems, personal fall arrest systems, or a combination of warning line system and guardrail system, warning line system and safety net system, or warning line system and personal fall arrest system, or warning line system and safety monitoring system. Or, on roofs 50-feet (15.25 m) or less in width (see Appendix A to subpart M of this part), the use of a safety monitoring system alone [i.e. without the warning line system] is permitted.</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Subpart M 29 CFR 1926.503 lists the training requirements for employees exposed to fall hazards. </a:t>
            </a:r>
          </a:p>
          <a:p>
            <a:endParaRPr lang="en-US" altLang="en-US" dirty="0">
              <a:latin typeface="Arial" panose="020B0604020202020204" pitchFamily="34" charset="0"/>
            </a:endParaRPr>
          </a:p>
          <a:p>
            <a:r>
              <a:rPr lang="en-US" altLang="en-US" b="1" dirty="0">
                <a:latin typeface="Arial" panose="020B0604020202020204" pitchFamily="34" charset="0"/>
              </a:rPr>
              <a:t>State</a:t>
            </a:r>
            <a:r>
              <a:rPr lang="en-US" altLang="en-US" dirty="0">
                <a:latin typeface="Arial" panose="020B0604020202020204" pitchFamily="34" charset="0"/>
              </a:rPr>
              <a:t> that the training must 	</a:t>
            </a:r>
            <a:endParaRPr lang="en-US" altLang="en-US" b="1"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Facilitate </a:t>
            </a:r>
            <a:r>
              <a:rPr lang="en-US" altLang="en-US" dirty="0">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CCB691-24D3-4709-85F0-2747940A571E}" type="slidenum">
              <a:rPr lang="en-US" altLang="en-US"/>
              <a:pPr>
                <a:spcBef>
                  <a:spcPct val="0"/>
                </a:spcBef>
              </a:pPr>
              <a:t>38</a:t>
            </a:fld>
            <a:endParaRPr lang="en-US" altLang="en-US"/>
          </a:p>
        </p:txBody>
      </p:sp>
    </p:spTree>
    <p:extLst>
      <p:ext uri="{BB962C8B-B14F-4D97-AF65-F5344CB8AC3E}">
        <p14:creationId xmlns:p14="http://schemas.microsoft.com/office/powerpoint/2010/main" val="1831319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Photo: http://www.elcosh.org/record/document/1991/32.jpg</a:t>
            </a:r>
          </a:p>
          <a:p>
            <a:endParaRPr lang="en-US" altLang="en-US" b="1" dirty="0">
              <a:latin typeface="Arial" panose="020B0604020202020204" pitchFamily="34" charset="0"/>
            </a:endParaRPr>
          </a:p>
          <a:p>
            <a:r>
              <a:rPr lang="en-US" altLang="en-US" b="1" dirty="0">
                <a:latin typeface="Arial" panose="020B0604020202020204" pitchFamily="34" charset="0"/>
              </a:rPr>
              <a:t>Discuss</a:t>
            </a:r>
            <a:r>
              <a:rPr lang="en-US" altLang="en-US" dirty="0">
                <a:latin typeface="Arial" panose="020B0604020202020204" pitchFamily="34" charset="0"/>
              </a:rPr>
              <a:t> the many training requirements when workers are exposed, or have the potential to be exposed to fall hazards on a residential construction jobsite. </a:t>
            </a:r>
          </a:p>
          <a:p>
            <a:endParaRPr lang="en-US" altLang="en-US" dirty="0">
              <a:latin typeface="Arial" panose="020B0604020202020204" pitchFamily="34" charset="0"/>
            </a:endParaRPr>
          </a:p>
          <a:p>
            <a:r>
              <a:rPr lang="en-US" altLang="en-US" dirty="0">
                <a:latin typeface="Arial" panose="020B0604020202020204" pitchFamily="34" charset="0"/>
              </a:rPr>
              <a:t>Subpart M 29 CFR 1926.503 lists the training requirements for employees exposed to fall hazards. </a:t>
            </a:r>
          </a:p>
          <a:p>
            <a:endParaRPr lang="en-US" altLang="en-US" dirty="0">
              <a:latin typeface="Arial" panose="020B0604020202020204" pitchFamily="34" charset="0"/>
            </a:endParaRPr>
          </a:p>
          <a:p>
            <a:r>
              <a:rPr lang="en-US" altLang="en-US" b="1" dirty="0">
                <a:latin typeface="Arial" panose="020B0604020202020204" pitchFamily="34" charset="0"/>
              </a:rPr>
              <a:t>State</a:t>
            </a:r>
            <a:r>
              <a:rPr lang="en-US" altLang="en-US" dirty="0">
                <a:latin typeface="Arial" panose="020B0604020202020204" pitchFamily="34" charset="0"/>
              </a:rPr>
              <a:t> that the training must 	</a:t>
            </a:r>
            <a:endParaRPr lang="en-US" altLang="en-US" b="1"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Facilitate </a:t>
            </a:r>
            <a:r>
              <a:rPr lang="en-US" altLang="en-US" dirty="0">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CC124F-5469-47CA-977C-028FA589077C}" type="slidenum">
              <a:rPr lang="en-US" altLang="en-US"/>
              <a:pPr>
                <a:spcBef>
                  <a:spcPct val="0"/>
                </a:spcBef>
              </a:pPr>
              <a:t>39</a:t>
            </a:fld>
            <a:endParaRPr lang="en-US" altLang="en-US"/>
          </a:p>
        </p:txBody>
      </p:sp>
    </p:spTree>
    <p:extLst>
      <p:ext uri="{BB962C8B-B14F-4D97-AF65-F5344CB8AC3E}">
        <p14:creationId xmlns:p14="http://schemas.microsoft.com/office/powerpoint/2010/main" val="2085573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the many training requirements when workers are exposed, or have the potential to be exposed to fall hazards on a residential construction jobsite. </a:t>
            </a:r>
          </a:p>
          <a:p>
            <a:endParaRPr lang="en-US" altLang="en-US" dirty="0">
              <a:latin typeface="Arial" panose="020B0604020202020204" pitchFamily="34" charset="0"/>
            </a:endParaRPr>
          </a:p>
          <a:p>
            <a:r>
              <a:rPr lang="en-US" altLang="en-US" dirty="0">
                <a:latin typeface="Arial" panose="020B0604020202020204" pitchFamily="34" charset="0"/>
              </a:rPr>
              <a:t>Subpart M 29 CFR 1926.503 lists the training requirements for employees exposed to fall hazards. </a:t>
            </a:r>
          </a:p>
          <a:p>
            <a:endParaRPr lang="en-US" altLang="en-US" dirty="0">
              <a:latin typeface="Arial" panose="020B0604020202020204" pitchFamily="34" charset="0"/>
            </a:endParaRPr>
          </a:p>
          <a:p>
            <a:r>
              <a:rPr lang="en-US" altLang="en-US" b="1" dirty="0">
                <a:latin typeface="Arial" panose="020B0604020202020204" pitchFamily="34" charset="0"/>
              </a:rPr>
              <a:t>State</a:t>
            </a:r>
            <a:r>
              <a:rPr lang="en-US" altLang="en-US" dirty="0">
                <a:latin typeface="Arial" panose="020B0604020202020204" pitchFamily="34" charset="0"/>
              </a:rPr>
              <a:t> that the training must 	</a:t>
            </a:r>
            <a:endParaRPr lang="en-US" altLang="en-US" b="1"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Facilitate </a:t>
            </a:r>
            <a:r>
              <a:rPr lang="en-US" altLang="en-US" dirty="0">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a:p>
            <a:endParaRPr lang="en-US" altLang="en-US" dirty="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83B677-A4D3-4FC1-9525-67DEF1EFF854}" type="slidenum">
              <a:rPr lang="en-US" altLang="en-US"/>
              <a:pPr>
                <a:spcBef>
                  <a:spcPct val="0"/>
                </a:spcBef>
              </a:pPr>
              <a:t>40</a:t>
            </a:fld>
            <a:endParaRPr lang="en-US" altLang="en-US"/>
          </a:p>
        </p:txBody>
      </p:sp>
    </p:spTree>
    <p:extLst>
      <p:ext uri="{BB962C8B-B14F-4D97-AF65-F5344CB8AC3E}">
        <p14:creationId xmlns:p14="http://schemas.microsoft.com/office/powerpoint/2010/main" val="4087104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the many training requirements when workers are exposed, or have the potential to be exposed to fall hazards on a residential construction jobsite. </a:t>
            </a:r>
          </a:p>
          <a:p>
            <a:endParaRPr lang="en-US" altLang="en-US" dirty="0">
              <a:latin typeface="Arial" panose="020B0604020202020204" pitchFamily="34" charset="0"/>
            </a:endParaRPr>
          </a:p>
          <a:p>
            <a:r>
              <a:rPr lang="en-US" altLang="en-US" b="1" dirty="0">
                <a:latin typeface="Arial" panose="020B0604020202020204" pitchFamily="34" charset="0"/>
              </a:rPr>
              <a:t>Note: </a:t>
            </a:r>
            <a:r>
              <a:rPr lang="en-US" altLang="en-US" dirty="0">
                <a:latin typeface="Arial" panose="020B0604020202020204" pitchFamily="34" charset="0"/>
              </a:rPr>
              <a:t>Remember that you must evaluate the use of conventional fall protection systems prior to implementing alternative fall protection systems (i.e. warning lines, safety monitors, controlled access zones). </a:t>
            </a:r>
          </a:p>
          <a:p>
            <a:endParaRPr lang="en-US" altLang="en-US" dirty="0">
              <a:latin typeface="Arial" panose="020B0604020202020204" pitchFamily="34" charset="0"/>
            </a:endParaRPr>
          </a:p>
          <a:p>
            <a:r>
              <a:rPr lang="en-US" altLang="en-US" dirty="0">
                <a:latin typeface="Arial" panose="020B0604020202020204" pitchFamily="34" charset="0"/>
              </a:rPr>
              <a:t>Subpart M 29 CFR 1926.503 lists the training requirements for employees exposed to fall hazards. </a:t>
            </a:r>
          </a:p>
          <a:p>
            <a:endParaRPr lang="en-US" altLang="en-US" dirty="0">
              <a:latin typeface="Arial" panose="020B0604020202020204" pitchFamily="34" charset="0"/>
            </a:endParaRPr>
          </a:p>
          <a:p>
            <a:r>
              <a:rPr lang="en-US" altLang="en-US" b="1" dirty="0">
                <a:latin typeface="Arial" panose="020B0604020202020204" pitchFamily="34" charset="0"/>
              </a:rPr>
              <a:t>State</a:t>
            </a:r>
            <a:r>
              <a:rPr lang="en-US" altLang="en-US" dirty="0">
                <a:latin typeface="Arial" panose="020B0604020202020204" pitchFamily="34" charset="0"/>
              </a:rPr>
              <a:t> that the training must 	</a:t>
            </a:r>
            <a:endParaRPr lang="en-US" altLang="en-US" b="1"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Facilitate </a:t>
            </a:r>
            <a:r>
              <a:rPr lang="en-US" altLang="en-US" dirty="0">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5900FE-CD2C-4EEE-BF46-8E70735684D2}" type="slidenum">
              <a:rPr lang="en-US" altLang="en-US"/>
              <a:pPr>
                <a:spcBef>
                  <a:spcPct val="0"/>
                </a:spcBef>
              </a:pPr>
              <a:t>41</a:t>
            </a:fld>
            <a:endParaRPr lang="en-US" altLang="en-US"/>
          </a:p>
        </p:txBody>
      </p:sp>
    </p:spTree>
    <p:extLst>
      <p:ext uri="{BB962C8B-B14F-4D97-AF65-F5344CB8AC3E}">
        <p14:creationId xmlns:p14="http://schemas.microsoft.com/office/powerpoint/2010/main" val="146342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B4DEDD-830B-4A55-A1B8-303B3D140E49}" type="slidenum">
              <a:rPr lang="en-US" altLang="en-US"/>
              <a:pPr>
                <a:spcBef>
                  <a:spcPct val="0"/>
                </a:spcBef>
              </a:pPr>
              <a:t>4</a:t>
            </a:fld>
            <a:endParaRPr lang="en-US" altLang="en-US"/>
          </a:p>
        </p:txBody>
      </p:sp>
    </p:spTree>
    <p:extLst>
      <p:ext uri="{BB962C8B-B14F-4D97-AF65-F5344CB8AC3E}">
        <p14:creationId xmlns:p14="http://schemas.microsoft.com/office/powerpoint/2010/main" val="164470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many training requirements when workers are exposed, or have the potential to be exposed to fall hazards on a residential construction jobsite. </a:t>
            </a:r>
          </a:p>
          <a:p>
            <a:endParaRPr lang="en-US" altLang="en-US">
              <a:latin typeface="Arial" panose="020B0604020202020204" pitchFamily="34" charset="0"/>
            </a:endParaRPr>
          </a:p>
          <a:p>
            <a:r>
              <a:rPr lang="en-US" altLang="en-US">
                <a:latin typeface="Arial" panose="020B0604020202020204" pitchFamily="34" charset="0"/>
              </a:rPr>
              <a:t>Subpart M 29 CFR 1926.503 lists the training requirements for employees exposed to fall hazards. </a:t>
            </a:r>
          </a:p>
          <a:p>
            <a:endParaRPr lang="en-US" altLang="en-US">
              <a:latin typeface="Arial" panose="020B0604020202020204" pitchFamily="34" charset="0"/>
            </a:endParaRPr>
          </a:p>
          <a:p>
            <a:r>
              <a:rPr lang="en-US" altLang="en-US" b="1">
                <a:latin typeface="Arial" panose="020B0604020202020204" pitchFamily="34" charset="0"/>
              </a:rPr>
              <a:t>State</a:t>
            </a:r>
            <a:r>
              <a:rPr lang="en-US" altLang="en-US">
                <a:latin typeface="Arial" panose="020B0604020202020204" pitchFamily="34" charset="0"/>
              </a:rPr>
              <a:t> that the training must 	</a:t>
            </a:r>
            <a:endParaRPr lang="en-US" altLang="en-US" b="1">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Facilitate </a:t>
            </a:r>
            <a:r>
              <a:rPr lang="en-US" altLang="en-US">
                <a:latin typeface="Arial" panose="020B0604020202020204" pitchFamily="34" charset="0"/>
              </a:rPr>
              <a:t>a short discussion from the audience about some of the training they conduct, successful methods of training, the length of the training, and the content. </a:t>
            </a:r>
            <a:endParaRPr lang="en-US" altLang="en-US" b="1">
              <a:latin typeface="Arial" panose="020B0604020202020204" pitchFamily="34" charset="0"/>
            </a:endParaRPr>
          </a:p>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C43061-3876-4E52-B11B-0E06F8543A33}" type="slidenum">
              <a:rPr lang="en-US" altLang="en-US"/>
              <a:pPr>
                <a:spcBef>
                  <a:spcPct val="0"/>
                </a:spcBef>
              </a:pPr>
              <a:t>42</a:t>
            </a:fld>
            <a:endParaRPr lang="en-US" altLang="en-US"/>
          </a:p>
        </p:txBody>
      </p:sp>
    </p:spTree>
    <p:extLst>
      <p:ext uri="{BB962C8B-B14F-4D97-AF65-F5344CB8AC3E}">
        <p14:creationId xmlns:p14="http://schemas.microsoft.com/office/powerpoint/2010/main" val="1406583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definition of a competent person, their varied roles and responsibilities on a jobsite. </a:t>
            </a:r>
          </a:p>
          <a:p>
            <a:endParaRPr lang="en-US" altLang="en-US">
              <a:latin typeface="Arial" panose="020B0604020202020204" pitchFamily="34" charset="0"/>
            </a:endParaRPr>
          </a:p>
          <a:p>
            <a:r>
              <a:rPr lang="en-US" altLang="en-US" b="1">
                <a:latin typeface="Arial" panose="020B0604020202020204" pitchFamily="34" charset="0"/>
              </a:rPr>
              <a:t>Optional discussion</a:t>
            </a:r>
            <a:r>
              <a:rPr lang="en-US" altLang="en-US">
                <a:latin typeface="Arial" panose="020B0604020202020204" pitchFamily="34" charset="0"/>
              </a:rPr>
              <a:t>, ask the audience if they have ever served, or are a competent person, and what they have done in their role to fix any fall hazards that may have been present. </a:t>
            </a:r>
            <a:endParaRPr lang="en-US" altLang="en-US" b="1">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AD03C5-1F31-4C9A-8288-2CF56EF39C9D}" type="slidenum">
              <a:rPr lang="en-US" altLang="en-US"/>
              <a:pPr>
                <a:spcBef>
                  <a:spcPct val="0"/>
                </a:spcBef>
              </a:pPr>
              <a:t>43</a:t>
            </a:fld>
            <a:endParaRPr lang="en-US" altLang="en-US"/>
          </a:p>
        </p:txBody>
      </p:sp>
    </p:spTree>
    <p:extLst>
      <p:ext uri="{BB962C8B-B14F-4D97-AF65-F5344CB8AC3E}">
        <p14:creationId xmlns:p14="http://schemas.microsoft.com/office/powerpoint/2010/main" val="4241245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Define</a:t>
            </a:r>
            <a:r>
              <a:rPr lang="en-US" altLang="en-US">
                <a:latin typeface="Arial" panose="020B0604020202020204" pitchFamily="34" charset="0"/>
              </a:rPr>
              <a:t> a qualified person, and some of the roles they are required to perform on a residential construction site, i.e. preparing a fall protection plan. </a:t>
            </a:r>
          </a:p>
          <a:p>
            <a:endParaRPr lang="en-US" altLang="en-US" b="1">
              <a:latin typeface="Arial" panose="020B0604020202020204" pitchFamily="34" charset="0"/>
            </a:endParaRPr>
          </a:p>
          <a:p>
            <a:r>
              <a:rPr lang="en-US" altLang="en-US">
                <a:latin typeface="Arial" panose="020B0604020202020204" pitchFamily="34" charset="0"/>
              </a:rPr>
              <a:t>Anchorages shall be designed, installed and used under the supervision of a qualified person, as part of a complete personal fall arrest system that maintains a safety factor of at least two. </a:t>
            </a:r>
            <a:r>
              <a:rPr lang="en-US" altLang="en-US" b="1">
                <a:latin typeface="Arial" panose="020B0604020202020204" pitchFamily="34" charset="0"/>
              </a:rPr>
              <a:t>Source: Subpart M- Fall Protection </a:t>
            </a:r>
            <a:endParaRPr lang="en-US" altLang="en-US" b="1" u="sng">
              <a:solidFill>
                <a:srgbClr val="FF0000"/>
              </a:solidFill>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93D54F-AD49-4DEF-9E9B-D70B7138676F}" type="slidenum">
              <a:rPr lang="en-US" altLang="en-US"/>
              <a:pPr>
                <a:spcBef>
                  <a:spcPct val="0"/>
                </a:spcBef>
              </a:pPr>
              <a:t>44</a:t>
            </a:fld>
            <a:endParaRPr lang="en-US" altLang="en-US"/>
          </a:p>
        </p:txBody>
      </p:sp>
    </p:spTree>
    <p:extLst>
      <p:ext uri="{BB962C8B-B14F-4D97-AF65-F5344CB8AC3E}">
        <p14:creationId xmlns:p14="http://schemas.microsoft.com/office/powerpoint/2010/main" val="266886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Note that the these</a:t>
            </a:r>
            <a:r>
              <a:rPr lang="en-US" altLang="en-US" baseline="0" dirty="0">
                <a:latin typeface="Arial" panose="020B0604020202020204" pitchFamily="34" charset="0"/>
              </a:rPr>
              <a:t> materials are copyrighted by the </a:t>
            </a:r>
            <a:r>
              <a:rPr lang="en-US" dirty="0">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a:t>
            </a:r>
            <a:r>
              <a:rPr lang="en-US" baseline="0" dirty="0">
                <a:latin typeface="Arial" panose="020B0604020202020204" pitchFamily="34" charset="0"/>
                <a:cs typeface="Arial" panose="020B0604020202020204" pitchFamily="34" charset="0"/>
              </a:rPr>
              <a:t> with the terms on the slide.</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5</a:t>
            </a:fld>
            <a:endParaRPr lang="en-US"/>
          </a:p>
        </p:txBody>
      </p:sp>
    </p:spTree>
    <p:extLst>
      <p:ext uri="{BB962C8B-B14F-4D97-AF65-F5344CB8AC3E}">
        <p14:creationId xmlns:p14="http://schemas.microsoft.com/office/powerpoint/2010/main" val="33554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8</a:t>
            </a:fld>
            <a:endParaRPr lang="en-US"/>
          </a:p>
        </p:txBody>
      </p:sp>
    </p:spTree>
    <p:extLst>
      <p:ext uri="{BB962C8B-B14F-4D97-AF65-F5344CB8AC3E}">
        <p14:creationId xmlns:p14="http://schemas.microsoft.com/office/powerpoint/2010/main" val="89699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BCC764-F0D6-438E-98E1-DF41B5516EA4}" type="slidenum">
              <a:rPr lang="en-US" altLang="en-US"/>
              <a:pPr>
                <a:spcBef>
                  <a:spcPct val="0"/>
                </a:spcBef>
              </a:pPr>
              <a:t>9</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37966" y="4490032"/>
            <a:ext cx="5158811"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Discuss the learning objectives for Section 1. Elaborate on the 5 key learning objectives. Allow time for attendees to read and understand what will be taught during the first section and take time to answer any questions.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0835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Briefly discuss the fall hazards present in the picture shown. We will discuss these hazards in greater detail throughout the course of this presentation.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10</a:t>
            </a:fld>
            <a:endParaRPr lang="en-US"/>
          </a:p>
        </p:txBody>
      </p:sp>
    </p:spTree>
    <p:extLst>
      <p:ext uri="{BB962C8B-B14F-4D97-AF65-F5344CB8AC3E}">
        <p14:creationId xmlns:p14="http://schemas.microsoft.com/office/powerpoint/2010/main" val="381258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397281-1700-42A8-8A51-B300C8C726D2}" type="slidenum">
              <a:rPr lang="en-US" altLang="en-US"/>
              <a:pPr>
                <a:spcBef>
                  <a:spcPct val="0"/>
                </a:spcBef>
              </a:pPr>
              <a:t>11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Discuss the goals of the course, including:</a:t>
            </a:r>
          </a:p>
          <a:p>
            <a:pPr marL="465887" indent="-465887">
              <a:buFont typeface="Arial" panose="020B0604020202020204" pitchFamily="34" charset="0"/>
              <a:buChar char="•"/>
            </a:pPr>
            <a:r>
              <a:rPr lang="en-US" altLang="en-US" sz="2900" dirty="0"/>
              <a:t>Understand how to identify, correct or eliminate fall hazards on your job sites.</a:t>
            </a:r>
          </a:p>
          <a:p>
            <a:pPr marL="465887" indent="-465887">
              <a:buFont typeface="Arial" panose="020B0604020202020204" pitchFamily="34" charset="0"/>
              <a:buChar char="•"/>
            </a:pPr>
            <a:r>
              <a:rPr lang="en-US" altLang="en-US" sz="2900" dirty="0"/>
              <a:t>Understand the regulatory requirements to protect and train workers to prevent falls on home building job sites.</a:t>
            </a:r>
          </a:p>
          <a:p>
            <a:pPr marL="465887" indent="-465887">
              <a:buFont typeface="Arial" panose="020B0604020202020204" pitchFamily="34" charset="0"/>
              <a:buChar char="•"/>
            </a:pPr>
            <a:r>
              <a:rPr lang="en-US" altLang="en-US" sz="2900" dirty="0"/>
              <a:t>Gain a more thorough understanding of OSHA regulations applicable to home building.</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64078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anchor="b"/>
          <a:lstStyle>
            <a:lvl1pPr>
              <a:defRPr sz="7200" b="1">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9F814BF-F05B-473D-8F66-A113CFE829BE}"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2052"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6/16/2020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6/16/2020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69F814BF-F05B-473D-8F66-A113CFE829BE}"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House Blueprint" title="House Blueprint"/>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Job-site Safety Institute logo" title="JSI Log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a:stretch>
            <a:fillRect/>
          </a:stretch>
        </p:blipFill>
        <p:spPr>
          <a:xfrm>
            <a:off x="0" y="6031573"/>
            <a:ext cx="12192000" cy="950976"/>
          </a:xfrm>
          <a:prstGeom prst="rect">
            <a:avLst/>
          </a:prstGeom>
        </p:spPr>
      </p:pic>
      <p:pic>
        <p:nvPicPr>
          <p:cNvPr id="10" name="Picture 9" descr="National Association of Home Builders Logo" title="NAHB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anchor="b"/>
          <a:lstStyle>
            <a:lvl1pPr algn="l">
              <a:defRPr sz="7200" b="1" cap="none">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F814BF-F05B-473D-8F66-A113CFE829BE}"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9F814BF-F05B-473D-8F66-A113CFE829BE}" type="datetimeFigureOut">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Date Placeholder 2"/>
          <p:cNvSpPr>
            <a:spLocks noGrp="1"/>
          </p:cNvSpPr>
          <p:nvPr>
            <p:ph type="dt" sz="half" idx="10"/>
          </p:nvPr>
        </p:nvSpPr>
        <p:spPr/>
        <p:txBody>
          <a:bodyPr/>
          <a:lstStyle/>
          <a:p>
            <a:fld id="{69F814BF-F05B-473D-8F66-A113CFE829BE}" type="datetimeFigureOut">
              <a:rPr lang="en-US" smtClean="0"/>
              <a:t>6/16/2020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F814BF-F05B-473D-8F66-A113CFE829BE}" type="datetimeFigureOut">
              <a:rPr lang="en-US" smtClean="0"/>
              <a:t>6/16/2020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69F814BF-F05B-473D-8F66-A113CFE829BE}" type="datetimeFigureOut">
              <a:rPr lang="en-US" smtClean="0"/>
              <a:t>6/16/2020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0"/>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F814BF-F05B-473D-8F66-A113CFE829BE}" type="datetimeFigureOut">
              <a:rPr lang="en-US" smtClean="0"/>
              <a:t>6/16/2020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2"/>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56" y="2383751"/>
            <a:ext cx="8825657" cy="1915647"/>
          </a:xfrm>
        </p:spPr>
        <p:txBody>
          <a:bodyPr/>
          <a:lstStyle/>
          <a:p>
            <a:pPr algn="ctr"/>
            <a:r>
              <a:rPr lang="en-US" dirty="0"/>
              <a:t>Fall Prevention in Residential Construction </a:t>
            </a:r>
          </a:p>
        </p:txBody>
      </p:sp>
      <p:sp>
        <p:nvSpPr>
          <p:cNvPr id="3" name="Text Placeholder 2"/>
          <p:cNvSpPr>
            <a:spLocks noGrp="1"/>
          </p:cNvSpPr>
          <p:nvPr>
            <p:ph type="body" idx="1"/>
          </p:nvPr>
        </p:nvSpPr>
        <p:spPr/>
        <p:txBody>
          <a:bodyPr>
            <a:normAutofit fontScale="77500" lnSpcReduction="20000"/>
          </a:bodyPr>
          <a:lstStyle/>
          <a:p>
            <a:pPr algn="ctr"/>
            <a:r>
              <a:rPr lang="en-US" dirty="0"/>
              <a:t>Fall hazard awareness, prevention, solutions, and rescue.</a:t>
            </a:r>
          </a:p>
        </p:txBody>
      </p:sp>
    </p:spTree>
    <p:extLst>
      <p:ext uri="{BB962C8B-B14F-4D97-AF65-F5344CB8AC3E}">
        <p14:creationId xmlns:p14="http://schemas.microsoft.com/office/powerpoint/2010/main" val="309161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1.01&#10;&#10;Photo shows workers on top of a roof without conventional fall protection.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64175" y="1152983"/>
            <a:ext cx="7584625" cy="578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Fall Protection – Unsafe Photos</a:t>
            </a:r>
          </a:p>
        </p:txBody>
      </p:sp>
      <p:pic>
        <p:nvPicPr>
          <p:cNvPr id="4" name="Graphic 2" descr="No sign">
            <a:extLst>
              <a:ext uri="{FF2B5EF4-FFF2-40B4-BE49-F238E27FC236}">
                <a16:creationId xmlns:a16="http://schemas.microsoft.com/office/drawing/2014/main" id="{DA6A675B-E80D-4A80-AAFB-509388BC42E4}"/>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0880" y="1014096"/>
            <a:ext cx="2008720" cy="2008720"/>
          </a:xfrm>
          <a:prstGeom prst="rect">
            <a:avLst/>
          </a:prstGeom>
        </p:spPr>
      </p:pic>
    </p:spTree>
    <p:extLst>
      <p:ext uri="{BB962C8B-B14F-4D97-AF65-F5344CB8AC3E}">
        <p14:creationId xmlns:p14="http://schemas.microsoft.com/office/powerpoint/2010/main" val="398662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Introduction To Fall Protection</a:t>
            </a:r>
          </a:p>
        </p:txBody>
      </p:sp>
      <p:sp>
        <p:nvSpPr>
          <p:cNvPr id="15363" name="Rectangle 3"/>
          <p:cNvSpPr>
            <a:spLocks noGrp="1" noChangeArrowheads="1"/>
          </p:cNvSpPr>
          <p:nvPr>
            <p:ph idx="1"/>
          </p:nvPr>
        </p:nvSpPr>
        <p:spPr>
          <a:xfrm>
            <a:off x="1093263" y="1853248"/>
            <a:ext cx="9296732" cy="4195481"/>
          </a:xfrm>
        </p:spPr>
        <p:txBody>
          <a:bodyPr>
            <a:normAutofit/>
          </a:bodyPr>
          <a:lstStyle/>
          <a:p>
            <a:pPr eaLnBrk="1" hangingPunct="1"/>
            <a:r>
              <a:rPr lang="en-US" altLang="en-US" sz="3200" dirty="0">
                <a:latin typeface="Arial" panose="020B0604020202020204" pitchFamily="34" charset="0"/>
                <a:cs typeface="Arial" panose="020B0604020202020204" pitchFamily="34" charset="0"/>
              </a:rPr>
              <a:t>The goals of this course are to help you:</a:t>
            </a:r>
          </a:p>
          <a:p>
            <a:pPr lvl="1" eaLnBrk="1" hangingPunct="1"/>
            <a:r>
              <a:rPr lang="en-US" altLang="en-US" sz="2800" dirty="0">
                <a:latin typeface="Arial" panose="020B0604020202020204" pitchFamily="34" charset="0"/>
                <a:cs typeface="Arial" panose="020B0604020202020204" pitchFamily="34" charset="0"/>
              </a:rPr>
              <a:t>Understand how to identify, correct or eliminate fall hazards on your job sites.</a:t>
            </a:r>
          </a:p>
          <a:p>
            <a:pPr lvl="1" eaLnBrk="1" hangingPunct="1"/>
            <a:r>
              <a:rPr lang="en-US" altLang="en-US" sz="2800" dirty="0">
                <a:latin typeface="Arial" panose="020B0604020202020204" pitchFamily="34" charset="0"/>
                <a:cs typeface="Arial" panose="020B0604020202020204" pitchFamily="34" charset="0"/>
              </a:rPr>
              <a:t>Understand the regulatory requirements to protect and train workers to prevent falls on home building job sites.</a:t>
            </a:r>
          </a:p>
          <a:p>
            <a:pPr lvl="1" eaLnBrk="1" hangingPunct="1"/>
            <a:r>
              <a:rPr lang="en-US" altLang="en-US" sz="2800" dirty="0">
                <a:latin typeface="Arial" panose="020B0604020202020204" pitchFamily="34" charset="0"/>
                <a:cs typeface="Arial" panose="020B0604020202020204" pitchFamily="34" charset="0"/>
              </a:rPr>
              <a:t>Gain a more thorough understanding of OSHA regulations applicable to home building.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Introduction To Fall Protection</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continued 1</a:t>
            </a:r>
          </a:p>
        </p:txBody>
      </p:sp>
      <p:sp>
        <p:nvSpPr>
          <p:cNvPr id="17411" name="Rectangle 3"/>
          <p:cNvSpPr>
            <a:spLocks noGrp="1" noChangeArrowheads="1"/>
          </p:cNvSpPr>
          <p:nvPr>
            <p:ph idx="1"/>
          </p:nvPr>
        </p:nvSpPr>
        <p:spPr>
          <a:xfrm>
            <a:off x="1075175" y="1600201"/>
            <a:ext cx="9592826" cy="4740309"/>
          </a:xfrm>
        </p:spPr>
        <p:txBody>
          <a:bodyPr>
            <a:normAutofit/>
          </a:bodyPr>
          <a:lstStyle/>
          <a:p>
            <a:pPr eaLnBrk="1" hangingPunct="1"/>
            <a:r>
              <a:rPr lang="en-US" altLang="en-US" sz="3200" dirty="0">
                <a:latin typeface="Arial" panose="020B0604020202020204" pitchFamily="34" charset="0"/>
                <a:cs typeface="Arial" panose="020B0604020202020204" pitchFamily="34" charset="0"/>
              </a:rPr>
              <a:t>Participants can use the information from this seminar to:</a:t>
            </a:r>
          </a:p>
          <a:p>
            <a:pPr lvl="1" eaLnBrk="1" hangingPunct="1"/>
            <a:r>
              <a:rPr lang="en-US" altLang="en-US" sz="2800" dirty="0">
                <a:latin typeface="Arial" panose="020B0604020202020204" pitchFamily="34" charset="0"/>
                <a:cs typeface="Arial" panose="020B0604020202020204" pitchFamily="34" charset="0"/>
              </a:rPr>
              <a:t>Provide training to employees.</a:t>
            </a:r>
          </a:p>
          <a:p>
            <a:pPr lvl="1" eaLnBrk="1" hangingPunct="1"/>
            <a:r>
              <a:rPr lang="en-US" altLang="en-US" sz="2800" dirty="0">
                <a:latin typeface="Arial" panose="020B0604020202020204" pitchFamily="34" charset="0"/>
                <a:cs typeface="Arial" panose="020B0604020202020204" pitchFamily="34" charset="0"/>
              </a:rPr>
              <a:t>Develop fall protection best practices for employees to use on the jobsite. </a:t>
            </a:r>
          </a:p>
          <a:p>
            <a:pPr lvl="1" eaLnBrk="1" hangingPunct="1"/>
            <a:r>
              <a:rPr lang="en-US" altLang="en-US" sz="2800" dirty="0">
                <a:latin typeface="Arial" panose="020B0604020202020204" pitchFamily="34" charset="0"/>
                <a:cs typeface="Arial" panose="020B0604020202020204" pitchFamily="34" charset="0"/>
              </a:rPr>
              <a:t>Understand the types of conventional fall protection systems that can be used on home building jobsites. </a:t>
            </a:r>
            <a:endParaRPr lang="en-US" altLang="en-US" sz="2800" b="1" dirty="0">
              <a:latin typeface="Arial" panose="020B0604020202020204" pitchFamily="34" charset="0"/>
              <a:cs typeface="Arial" panose="020B0604020202020204" pitchFamily="34" charset="0"/>
            </a:endParaRPr>
          </a:p>
          <a:p>
            <a:pPr eaLnBrk="1" hangingPunct="1">
              <a:buFontTx/>
              <a:buNone/>
            </a:pPr>
            <a:r>
              <a:rPr lang="en-US" altLang="en-US" dirty="0">
                <a:latin typeface="Arial" panose="020B0604020202020204" pitchFamily="34" charset="0"/>
                <a:cs typeface="Arial" panose="020B0604020202020204"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Why Is Fall Protection Important?</a:t>
            </a:r>
            <a:endParaRPr lang="en-US" dirty="0">
              <a:latin typeface="Arial" panose="020B0604020202020204" pitchFamily="34" charset="0"/>
              <a:cs typeface="Arial" panose="020B0604020202020204" pitchFamily="34" charset="0"/>
            </a:endParaRPr>
          </a:p>
        </p:txBody>
      </p:sp>
      <p:sp>
        <p:nvSpPr>
          <p:cNvPr id="19459" name="Rectangle 3"/>
          <p:cNvSpPr>
            <a:spLocks noGrp="1" noChangeArrowheads="1"/>
          </p:cNvSpPr>
          <p:nvPr>
            <p:ph idx="1"/>
          </p:nvPr>
        </p:nvSpPr>
        <p:spPr>
          <a:xfrm>
            <a:off x="924449" y="1490211"/>
            <a:ext cx="10448401" cy="4920637"/>
          </a:xfrm>
        </p:spPr>
        <p:txBody>
          <a:bodyPr>
            <a:normAutofit/>
          </a:bodyPr>
          <a:lstStyle/>
          <a:p>
            <a:pPr eaLnBrk="1" hangingPunct="1"/>
            <a:r>
              <a:rPr lang="en-US" altLang="en-US" dirty="0">
                <a:latin typeface="Arial" panose="020B0604020202020204" pitchFamily="34" charset="0"/>
                <a:cs typeface="Arial" panose="020B0604020202020204" pitchFamily="34" charset="0"/>
              </a:rPr>
              <a:t>Falls are the leading cause of serious </a:t>
            </a:r>
            <a:r>
              <a:rPr lang="en-US" altLang="en-US" b="1" u="sng" dirty="0">
                <a:latin typeface="Arial" panose="020B0604020202020204" pitchFamily="34" charset="0"/>
                <a:cs typeface="Arial" panose="020B0604020202020204" pitchFamily="34" charset="0"/>
              </a:rPr>
              <a:t>and</a:t>
            </a:r>
            <a:r>
              <a:rPr lang="en-US" altLang="en-US" dirty="0">
                <a:latin typeface="Arial" panose="020B0604020202020204" pitchFamily="34" charset="0"/>
                <a:cs typeface="Arial" panose="020B0604020202020204" pitchFamily="34" charset="0"/>
              </a:rPr>
              <a:t> fatal injuries in residential construction. </a:t>
            </a:r>
          </a:p>
          <a:p>
            <a:r>
              <a:rPr lang="en-US" dirty="0">
                <a:latin typeface="Arial" panose="020B0604020202020204" pitchFamily="34" charset="0"/>
                <a:cs typeface="Arial" panose="020B0604020202020204" pitchFamily="34" charset="0"/>
              </a:rPr>
              <a:t>Between 2003 and 2010: 1,917 workers died in the U.S. residential construction industry.</a:t>
            </a:r>
          </a:p>
          <a:p>
            <a:pPr lvl="1"/>
            <a:r>
              <a:rPr lang="en-US" dirty="0">
                <a:latin typeface="Arial" panose="020B0604020202020204" pitchFamily="34" charset="0"/>
                <a:cs typeface="Arial" panose="020B0604020202020204" pitchFamily="34" charset="0"/>
              </a:rPr>
              <a:t>Nearly half (45.3%) of the fatalities were from falls.</a:t>
            </a:r>
          </a:p>
          <a:p>
            <a:pPr lvl="1"/>
            <a:r>
              <a:rPr lang="en-US" altLang="en-US" dirty="0">
                <a:latin typeface="Arial" panose="020B0604020202020204" pitchFamily="34" charset="0"/>
                <a:cs typeface="Arial" panose="020B0604020202020204" pitchFamily="34" charset="0"/>
              </a:rPr>
              <a:t>In the residential </a:t>
            </a:r>
            <a:r>
              <a:rPr lang="en-US" altLang="en-US" b="1" dirty="0">
                <a:latin typeface="Arial" panose="020B0604020202020204" pitchFamily="34" charset="0"/>
                <a:cs typeface="Arial" panose="020B0604020202020204" pitchFamily="34" charset="0"/>
              </a:rPr>
              <a:t>roofing </a:t>
            </a:r>
            <a:r>
              <a:rPr lang="en-US" altLang="en-US" dirty="0">
                <a:latin typeface="Arial" panose="020B0604020202020204" pitchFamily="34" charset="0"/>
                <a:cs typeface="Arial" panose="020B0604020202020204" pitchFamily="34" charset="0"/>
              </a:rPr>
              <a:t>industry, 80.2% of fatalities were from falls.</a:t>
            </a:r>
          </a:p>
          <a:p>
            <a:pPr lvl="1"/>
            <a:r>
              <a:rPr lang="en-US" altLang="en-US" dirty="0">
                <a:latin typeface="Arial" panose="020B0604020202020204" pitchFamily="34" charset="0"/>
                <a:cs typeface="Arial" panose="020B0604020202020204" pitchFamily="34" charset="0"/>
              </a:rPr>
              <a:t>Falls from </a:t>
            </a:r>
            <a:r>
              <a:rPr lang="en-US" altLang="en-US" b="1" dirty="0">
                <a:latin typeface="Arial" panose="020B0604020202020204" pitchFamily="34" charset="0"/>
                <a:cs typeface="Arial" panose="020B0604020202020204" pitchFamily="34" charset="0"/>
              </a:rPr>
              <a:t>ladders</a:t>
            </a:r>
            <a:r>
              <a:rPr lang="en-US" altLang="en-US" dirty="0">
                <a:latin typeface="Arial" panose="020B0604020202020204" pitchFamily="34" charset="0"/>
                <a:cs typeface="Arial" panose="020B0604020202020204" pitchFamily="34" charset="0"/>
              </a:rPr>
              <a:t> accounted for 23.0% of fatal falls in residential construction.</a:t>
            </a:r>
          </a:p>
          <a:p>
            <a:pPr marL="0" indent="0" eaLnBrk="1" hangingPunct="1">
              <a:buNone/>
            </a:pPr>
            <a:endParaRPr lang="en-US" altLang="en-US" dirty="0"/>
          </a:p>
        </p:txBody>
      </p:sp>
    </p:spTree>
    <p:extLst>
      <p:ext uri="{BB962C8B-B14F-4D97-AF65-F5344CB8AC3E}">
        <p14:creationId xmlns:p14="http://schemas.microsoft.com/office/powerpoint/2010/main" val="211444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sketball hoop." title="Image 1.03">
            <a:extLst>
              <a:ext uri="{FF2B5EF4-FFF2-40B4-BE49-F238E27FC236}">
                <a16:creationId xmlns:a16="http://schemas.microsoft.com/office/drawing/2014/main" id="{260FF2F4-A318-44CB-AD00-6B9D5EDFB962}"/>
              </a:ext>
            </a:extLst>
          </p:cNvPr>
          <p:cNvPicPr>
            <a:picLocks noChangeAspect="1"/>
          </p:cNvPicPr>
          <p:nvPr/>
        </p:nvPicPr>
        <p:blipFill>
          <a:blip r:embed="rId3"/>
          <a:stretch>
            <a:fillRect/>
          </a:stretch>
        </p:blipFill>
        <p:spPr>
          <a:xfrm>
            <a:off x="6943777" y="4113530"/>
            <a:ext cx="3295650" cy="2552700"/>
          </a:xfrm>
          <a:prstGeom prst="rect">
            <a:avLst/>
          </a:prstGeom>
        </p:spPr>
      </p:pic>
      <p:pic>
        <p:nvPicPr>
          <p:cNvPr id="2" name="Picture 1" descr="Image depicts a 5-yard line on a football field. " title="Image 1.02">
            <a:extLst>
              <a:ext uri="{FF2B5EF4-FFF2-40B4-BE49-F238E27FC236}">
                <a16:creationId xmlns:a16="http://schemas.microsoft.com/office/drawing/2014/main" id="{E5EA92A9-F4B1-4DCE-AE3C-98B0BB840862}"/>
              </a:ext>
            </a:extLst>
          </p:cNvPr>
          <p:cNvPicPr>
            <a:picLocks noChangeAspect="1"/>
          </p:cNvPicPr>
          <p:nvPr/>
        </p:nvPicPr>
        <p:blipFill>
          <a:blip r:embed="rId4"/>
          <a:stretch>
            <a:fillRect/>
          </a:stretch>
        </p:blipFill>
        <p:spPr>
          <a:xfrm>
            <a:off x="6943778" y="1600743"/>
            <a:ext cx="3295650" cy="2295525"/>
          </a:xfrm>
          <a:prstGeom prst="rect">
            <a:avLst/>
          </a:prstGeom>
        </p:spPr>
      </p:pic>
      <p:sp>
        <p:nvSpPr>
          <p:cNvPr id="19459" name="Rectangle 3"/>
          <p:cNvSpPr>
            <a:spLocks noGrp="1" noChangeArrowheads="1"/>
          </p:cNvSpPr>
          <p:nvPr>
            <p:ph idx="1"/>
          </p:nvPr>
        </p:nvSpPr>
        <p:spPr>
          <a:xfrm>
            <a:off x="931164" y="1626686"/>
            <a:ext cx="5727560" cy="4195481"/>
          </a:xfrm>
        </p:spPr>
        <p:txBody>
          <a:bodyPr>
            <a:normAutofit/>
          </a:bodyPr>
          <a:lstStyle/>
          <a:p>
            <a:r>
              <a:rPr lang="en-US" dirty="0">
                <a:latin typeface="Arial" panose="020B0604020202020204" pitchFamily="34" charset="0"/>
                <a:cs typeface="Arial" panose="020B0604020202020204" pitchFamily="34" charset="0"/>
              </a:rPr>
              <a:t>More than 40% of fatal falls occurred from heights 15 feet or lower. </a:t>
            </a:r>
          </a:p>
          <a:p>
            <a:pPr lvl="1"/>
            <a:r>
              <a:rPr lang="en-US" altLang="en-US" dirty="0">
                <a:latin typeface="Arial" panose="020B0604020202020204" pitchFamily="34" charset="0"/>
                <a:cs typeface="Arial" panose="020B0604020202020204" pitchFamily="34" charset="0"/>
              </a:rPr>
              <a:t>15 feet is only 5-yards on a football field.</a:t>
            </a:r>
          </a:p>
          <a:p>
            <a:pPr lvl="1"/>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15 feet is only 1.5 times the height of a basketball rim. </a:t>
            </a:r>
          </a:p>
          <a:p>
            <a:pPr lvl="1"/>
            <a:endParaRPr lang="en-US" altLang="en-US" dirty="0">
              <a:latin typeface="Arial" panose="020B0604020202020204" pitchFamily="34" charset="0"/>
              <a:cs typeface="Arial" panose="020B0604020202020204" pitchFamily="34" charset="0"/>
            </a:endParaRPr>
          </a:p>
          <a:p>
            <a:pPr lvl="1"/>
            <a:endParaRPr lang="en-US" altLang="en-US" dirty="0"/>
          </a:p>
        </p:txBody>
      </p:sp>
      <p:sp>
        <p:nvSpPr>
          <p:cNvPr id="19458"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How far is too far to fall?</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7574" y="1258651"/>
            <a:ext cx="643003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Source: U.S. Department of Labor, Bureau of Labor Statistics</a:t>
            </a:r>
          </a:p>
        </p:txBody>
      </p:sp>
      <p:sp>
        <p:nvSpPr>
          <p:cNvPr id="3" name="Content Placeholder 2">
            <a:extLst>
              <a:ext uri="{FF2B5EF4-FFF2-40B4-BE49-F238E27FC236}">
                <a16:creationId xmlns:a16="http://schemas.microsoft.com/office/drawing/2014/main" id="{FD0BAF7A-4012-42D6-8CEA-161F2911E8C6}"/>
              </a:ext>
            </a:extLst>
          </p:cNvPr>
          <p:cNvSpPr>
            <a:spLocks noGrp="1"/>
          </p:cNvSpPr>
          <p:nvPr>
            <p:ph idx="1"/>
          </p:nvPr>
        </p:nvSpPr>
        <p:spPr/>
        <p:txBody>
          <a:bodyPr/>
          <a:lstStyle/>
          <a:p>
            <a:endParaRPr lang="en-US"/>
          </a:p>
        </p:txBody>
      </p:sp>
      <p:pic>
        <p:nvPicPr>
          <p:cNvPr id="4" name="Picture 3" descr="Chart evidencing percent of fatal falls to lower level in 2015. " title="Image 1.04">
            <a:extLst>
              <a:ext uri="{FF2B5EF4-FFF2-40B4-BE49-F238E27FC236}">
                <a16:creationId xmlns:a16="http://schemas.microsoft.com/office/drawing/2014/main" id="{FC87A7D9-2870-4E5D-9066-A20460BBF968}"/>
              </a:ext>
            </a:extLst>
          </p:cNvPr>
          <p:cNvPicPr>
            <a:picLocks noChangeAspect="1"/>
          </p:cNvPicPr>
          <p:nvPr/>
        </p:nvPicPr>
        <p:blipFill>
          <a:blip r:embed="rId3"/>
          <a:stretch>
            <a:fillRect/>
          </a:stretch>
        </p:blipFill>
        <p:spPr>
          <a:xfrm>
            <a:off x="0" y="302577"/>
            <a:ext cx="12192000" cy="6555423"/>
          </a:xfrm>
          <a:prstGeom prst="rect">
            <a:avLst/>
          </a:prstGeom>
        </p:spPr>
      </p:pic>
      <p:sp>
        <p:nvSpPr>
          <p:cNvPr id="2" name="Title 1">
            <a:extLst>
              <a:ext uri="{FF2B5EF4-FFF2-40B4-BE49-F238E27FC236}">
                <a16:creationId xmlns:a16="http://schemas.microsoft.com/office/drawing/2014/main" id="{B05D92C7-4B45-472C-8635-069205E62E6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Percent of fatal falls to a lower lever by height of fall, 2015</a:t>
            </a:r>
          </a:p>
        </p:txBody>
      </p:sp>
    </p:spTree>
    <p:extLst>
      <p:ext uri="{BB962C8B-B14F-4D97-AF65-F5344CB8AC3E}">
        <p14:creationId xmlns:p14="http://schemas.microsoft.com/office/powerpoint/2010/main" val="132299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Top 10 OSHA Citations FY2017</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3312" y="1524000"/>
            <a:ext cx="9539288" cy="4724399"/>
          </a:xfrm>
        </p:spPr>
        <p:txBody>
          <a:bodyPr>
            <a:normAutofit fontScale="85000" lnSpcReduction="20000"/>
          </a:bodyPr>
          <a:lstStyle/>
          <a:p>
            <a:pPr marL="109728" indent="0" algn="ctr">
              <a:buNone/>
            </a:pPr>
            <a:r>
              <a:rPr lang="en-US" sz="3200" b="1" dirty="0">
                <a:latin typeface="Arial" panose="020B0604020202020204" pitchFamily="34" charset="0"/>
                <a:cs typeface="Arial" panose="020B0604020202020204" pitchFamily="34" charset="0"/>
              </a:rPr>
              <a:t>Top 10 OSHA Citations in Construction</a:t>
            </a:r>
          </a:p>
          <a:p>
            <a:r>
              <a:rPr lang="en-US" dirty="0">
                <a:latin typeface="Arial" panose="020B0604020202020204" pitchFamily="34" charset="0"/>
                <a:cs typeface="Arial" panose="020B0604020202020204" pitchFamily="34" charset="0"/>
              </a:rPr>
              <a:t>1. Fall Protection – duty to have fall protection.</a:t>
            </a:r>
          </a:p>
          <a:p>
            <a:r>
              <a:rPr lang="en-US" dirty="0">
                <a:latin typeface="Arial" panose="020B0604020202020204" pitchFamily="34" charset="0"/>
                <a:cs typeface="Arial" panose="020B0604020202020204" pitchFamily="34" charset="0"/>
              </a:rPr>
              <a:t>2. Scaffolding – general requirements.</a:t>
            </a:r>
          </a:p>
          <a:p>
            <a:r>
              <a:rPr lang="en-US" dirty="0">
                <a:latin typeface="Arial" panose="020B0604020202020204" pitchFamily="34" charset="0"/>
                <a:cs typeface="Arial" panose="020B0604020202020204" pitchFamily="34" charset="0"/>
              </a:rPr>
              <a:t>3. Ladders</a:t>
            </a:r>
          </a:p>
          <a:p>
            <a:r>
              <a:rPr lang="en-US" dirty="0">
                <a:latin typeface="Arial" panose="020B0604020202020204" pitchFamily="34" charset="0"/>
                <a:cs typeface="Arial" panose="020B0604020202020204" pitchFamily="34" charset="0"/>
              </a:rPr>
              <a:t>4. Fall Protection – training requirements. </a:t>
            </a:r>
          </a:p>
          <a:p>
            <a:r>
              <a:rPr lang="en-US" dirty="0">
                <a:latin typeface="Arial" panose="020B0604020202020204" pitchFamily="34" charset="0"/>
                <a:cs typeface="Arial" panose="020B0604020202020204" pitchFamily="34" charset="0"/>
              </a:rPr>
              <a:t>5. Personal Protective Equipment – eye and face protection.</a:t>
            </a:r>
          </a:p>
          <a:p>
            <a:r>
              <a:rPr lang="en-US" dirty="0">
                <a:latin typeface="Arial" panose="020B0604020202020204" pitchFamily="34" charset="0"/>
                <a:cs typeface="Arial" panose="020B0604020202020204" pitchFamily="34" charset="0"/>
              </a:rPr>
              <a:t>6. Personal Protective Equipment – head protection.</a:t>
            </a:r>
          </a:p>
          <a:p>
            <a:r>
              <a:rPr lang="en-US" dirty="0">
                <a:latin typeface="Arial" panose="020B0604020202020204" pitchFamily="34" charset="0"/>
                <a:cs typeface="Arial" panose="020B0604020202020204" pitchFamily="34" charset="0"/>
              </a:rPr>
              <a:t>7. Hazard Communication – toxic and hazardous substances.</a:t>
            </a:r>
          </a:p>
          <a:p>
            <a:r>
              <a:rPr lang="en-US" dirty="0">
                <a:latin typeface="Arial" panose="020B0604020202020204" pitchFamily="34" charset="0"/>
                <a:cs typeface="Arial" panose="020B0604020202020204" pitchFamily="34" charset="0"/>
              </a:rPr>
              <a:t>8. Scaffolds – aerial lifts.  </a:t>
            </a:r>
          </a:p>
          <a:p>
            <a:r>
              <a:rPr lang="en-US" dirty="0">
                <a:latin typeface="Arial" panose="020B0604020202020204" pitchFamily="34" charset="0"/>
                <a:cs typeface="Arial" panose="020B0604020202020204" pitchFamily="34" charset="0"/>
              </a:rPr>
              <a:t>9. General Safety &amp; Health Provisions </a:t>
            </a:r>
          </a:p>
          <a:p>
            <a:r>
              <a:rPr lang="en-US" dirty="0">
                <a:latin typeface="Arial" panose="020B0604020202020204" pitchFamily="34" charset="0"/>
                <a:cs typeface="Arial" panose="020B0604020202020204" pitchFamily="34" charset="0"/>
              </a:rPr>
              <a:t>10. Fall Protection – fall protection systems, criteria. </a:t>
            </a:r>
          </a:p>
          <a:p>
            <a:endParaRPr lang="en-US" dirty="0"/>
          </a:p>
        </p:txBody>
      </p:sp>
    </p:spTree>
    <p:extLst>
      <p:ext uri="{BB962C8B-B14F-4D97-AF65-F5344CB8AC3E}">
        <p14:creationId xmlns:p14="http://schemas.microsoft.com/office/powerpoint/2010/main" val="127008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FY2017 OSHA Top 10 by the Numbers</a:t>
            </a:r>
            <a:endParaRPr lang="en-US" sz="4000" dirty="0"/>
          </a:p>
        </p:txBody>
      </p:sp>
      <p:sp>
        <p:nvSpPr>
          <p:cNvPr id="3" name="Content Placeholder 2"/>
          <p:cNvSpPr>
            <a:spLocks noGrp="1"/>
          </p:cNvSpPr>
          <p:nvPr>
            <p:ph idx="1"/>
          </p:nvPr>
        </p:nvSpPr>
        <p:spPr>
          <a:xfrm>
            <a:off x="1103312" y="1625600"/>
            <a:ext cx="9412288" cy="4622799"/>
          </a:xfrm>
        </p:spPr>
        <p:txBody>
          <a:bodyPr>
            <a:normAutofit/>
          </a:bodyPr>
          <a:lstStyle/>
          <a:p>
            <a:r>
              <a:rPr lang="en-US" sz="3200" b="1" dirty="0">
                <a:latin typeface="Arial" panose="020B0604020202020204" pitchFamily="34" charset="0"/>
                <a:cs typeface="Arial" panose="020B0604020202020204" pitchFamily="34" charset="0"/>
              </a:rPr>
              <a:t>32,000</a:t>
            </a:r>
            <a:r>
              <a:rPr lang="en-US" sz="3200" dirty="0">
                <a:latin typeface="Arial" panose="020B0604020202020204" pitchFamily="34" charset="0"/>
                <a:cs typeface="Arial" panose="020B0604020202020204" pitchFamily="34" charset="0"/>
              </a:rPr>
              <a:t> citations were issued by OSHA in its top 10 most frequently cited categories.</a:t>
            </a:r>
          </a:p>
          <a:p>
            <a:r>
              <a:rPr lang="en-US" sz="3200" b="1" dirty="0">
                <a:latin typeface="Arial" panose="020B0604020202020204" pitchFamily="34" charset="0"/>
                <a:cs typeface="Arial" panose="020B0604020202020204" pitchFamily="34" charset="0"/>
              </a:rPr>
              <a:t>$2,600,000 </a:t>
            </a:r>
            <a:r>
              <a:rPr lang="en-US" sz="3200" dirty="0">
                <a:latin typeface="Arial" panose="020B0604020202020204" pitchFamily="34" charset="0"/>
                <a:cs typeface="Arial" panose="020B0604020202020204" pitchFamily="34" charset="0"/>
              </a:rPr>
              <a:t>($2.6M) – largest citation issued by OSHA after a single visit to one employer. </a:t>
            </a:r>
          </a:p>
          <a:p>
            <a:r>
              <a:rPr lang="en-US" sz="3200" b="1" dirty="0">
                <a:latin typeface="Arial" panose="020B0604020202020204" pitchFamily="34" charset="0"/>
                <a:cs typeface="Arial" panose="020B0604020202020204" pitchFamily="34" charset="0"/>
              </a:rPr>
              <a:t>6,887</a:t>
            </a:r>
            <a:r>
              <a:rPr lang="en-US" sz="3200" dirty="0">
                <a:latin typeface="Arial" panose="020B0604020202020204" pitchFamily="34" charset="0"/>
                <a:cs typeface="Arial" panose="020B0604020202020204" pitchFamily="34" charset="0"/>
              </a:rPr>
              <a:t> violations issued for OSHA’s #1 most frequently cited standard – fall protection. </a:t>
            </a:r>
          </a:p>
          <a:p>
            <a:pPr lvl="1"/>
            <a:r>
              <a:rPr lang="en-US" sz="2800" dirty="0">
                <a:latin typeface="Arial" panose="020B0604020202020204" pitchFamily="34" charset="0"/>
                <a:cs typeface="Arial" panose="020B0604020202020204" pitchFamily="34" charset="0"/>
              </a:rPr>
              <a:t>4,252 citations were related to failing to provide conventional fall protection. </a:t>
            </a:r>
          </a:p>
          <a:p>
            <a:endParaRPr lang="en-US" dirty="0"/>
          </a:p>
        </p:txBody>
      </p:sp>
    </p:spTree>
    <p:extLst>
      <p:ext uri="{BB962C8B-B14F-4D97-AF65-F5344CB8AC3E}">
        <p14:creationId xmlns:p14="http://schemas.microsoft.com/office/powerpoint/2010/main" val="190778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8849" y="1659315"/>
            <a:ext cx="8382000" cy="4533055"/>
          </a:xfrm>
        </p:spPr>
        <p:txBody>
          <a:bodyPr/>
          <a:lstStyle/>
          <a:p>
            <a:r>
              <a:rPr lang="en-US" dirty="0">
                <a:latin typeface="Arial" panose="020B0604020202020204" pitchFamily="34" charset="0"/>
                <a:cs typeface="Arial" panose="020B0604020202020204" pitchFamily="34" charset="0"/>
              </a:rPr>
              <a:t>In 2016, OSHA increased fines by </a:t>
            </a:r>
            <a:r>
              <a:rPr lang="en-US" dirty="0">
                <a:solidFill>
                  <a:srgbClr val="FF0000"/>
                </a:solidFill>
                <a:latin typeface="Arial" panose="020B0604020202020204" pitchFamily="34" charset="0"/>
                <a:cs typeface="Arial" panose="020B0604020202020204" pitchFamily="34" charset="0"/>
              </a:rPr>
              <a:t>78%.</a:t>
            </a:r>
            <a:endParaRPr lang="en-US" sz="2400" b="1"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OSHA last raised fines in 1990. </a:t>
            </a:r>
          </a:p>
          <a:p>
            <a:endParaRPr lang="en-US" dirty="0"/>
          </a:p>
        </p:txBody>
      </p:sp>
      <p:sp>
        <p:nvSpPr>
          <p:cNvPr id="4" name="Arrow: Down 3" descr="Arrow pointing up." title="Arrow Up"/>
          <p:cNvSpPr/>
          <p:nvPr/>
        </p:nvSpPr>
        <p:spPr>
          <a:xfrm rot="10800000">
            <a:off x="9797562" y="481837"/>
            <a:ext cx="846573" cy="10166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1886" y="572345"/>
            <a:ext cx="9828963" cy="1066800"/>
          </a:xfrm>
        </p:spPr>
        <p:txBody>
          <a:bodyPr>
            <a:normAutofit/>
          </a:bodyPr>
          <a:lstStyle/>
          <a:p>
            <a:r>
              <a:rPr lang="en-US" dirty="0">
                <a:latin typeface="Arial" panose="020B0604020202020204" pitchFamily="34" charset="0"/>
                <a:cs typeface="Arial" panose="020B0604020202020204" pitchFamily="34" charset="0"/>
              </a:rPr>
              <a:t>Did you hear about OSHA Fines Going </a:t>
            </a:r>
          </a:p>
        </p:txBody>
      </p:sp>
      <p:pic>
        <p:nvPicPr>
          <p:cNvPr id="7" name="Picture 6">
            <a:extLst>
              <a:ext uri="{FF2B5EF4-FFF2-40B4-BE49-F238E27FC236}">
                <a16:creationId xmlns:a16="http://schemas.microsoft.com/office/drawing/2014/main" id="{DF06DEC5-4C9F-45B7-ABF4-C96DA4EE8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86" y="2788634"/>
            <a:ext cx="9290957" cy="3713979"/>
          </a:xfrm>
          <a:prstGeom prst="rect">
            <a:avLst/>
          </a:prstGeom>
        </p:spPr>
      </p:pic>
    </p:spTree>
    <p:extLst>
      <p:ext uri="{BB962C8B-B14F-4D97-AF65-F5344CB8AC3E}">
        <p14:creationId xmlns:p14="http://schemas.microsoft.com/office/powerpoint/2010/main" val="1367747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shows workers at edge of roof without fall protection. " title="Image 1.05"/>
          <p:cNvPicPr>
            <a:picLocks noChangeAspect="1"/>
          </p:cNvPicPr>
          <p:nvPr/>
        </p:nvPicPr>
        <p:blipFill>
          <a:blip r:embed="rId3"/>
          <a:stretch>
            <a:fillRect/>
          </a:stretch>
        </p:blipFill>
        <p:spPr>
          <a:xfrm>
            <a:off x="1857375" y="1185640"/>
            <a:ext cx="7935013" cy="5509463"/>
          </a:xfrm>
          <a:prstGeom prst="rect">
            <a:avLst/>
          </a:prstGeom>
        </p:spPr>
      </p:pic>
      <p:sp>
        <p:nvSpPr>
          <p:cNvPr id="2" name="Title 1"/>
          <p:cNvSpPr>
            <a:spLocks noGrp="1"/>
          </p:cNvSpPr>
          <p:nvPr>
            <p:ph type="title"/>
          </p:nvPr>
        </p:nvSpPr>
        <p:spPr>
          <a:xfrm>
            <a:off x="646111" y="452718"/>
            <a:ext cx="10000118" cy="1400530"/>
          </a:xfrm>
        </p:spPr>
        <p:txBody>
          <a:bodyPr/>
          <a:lstStyle/>
          <a:p>
            <a:r>
              <a:rPr lang="en-US" sz="4000" dirty="0"/>
              <a:t>Fall Protection – Unsafe Photos, </a:t>
            </a:r>
            <a:r>
              <a:rPr lang="en-US" sz="2800" dirty="0"/>
              <a:t>continued 1</a:t>
            </a:r>
          </a:p>
        </p:txBody>
      </p:sp>
      <p:pic>
        <p:nvPicPr>
          <p:cNvPr id="4" name="Graphic 4" descr="No sign">
            <a:extLst>
              <a:ext uri="{FF2B5EF4-FFF2-40B4-BE49-F238E27FC236}">
                <a16:creationId xmlns:a16="http://schemas.microsoft.com/office/drawing/2014/main" id="{9494C02C-7418-41D5-BE7C-816704A02A8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48472" y="1745675"/>
            <a:ext cx="3479285" cy="3479285"/>
          </a:xfrm>
          <a:prstGeom prst="rect">
            <a:avLst/>
          </a:prstGeom>
        </p:spPr>
      </p:pic>
    </p:spTree>
    <p:extLst>
      <p:ext uri="{BB962C8B-B14F-4D97-AF65-F5344CB8AC3E}">
        <p14:creationId xmlns:p14="http://schemas.microsoft.com/office/powerpoint/2010/main" val="19759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onal Association of Home Builders Logo" title="NAH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703" y="3353120"/>
            <a:ext cx="3214911" cy="2233257"/>
          </a:xfrm>
          <a:prstGeom prst="rect">
            <a:avLst/>
          </a:prstGeom>
        </p:spPr>
      </p:pic>
      <p:pic>
        <p:nvPicPr>
          <p:cNvPr id="4" name="Picture 4" descr="Job-site Safety Institute logo" title="JSI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42829" y="3194015"/>
            <a:ext cx="2357759" cy="27391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103312" y="2052918"/>
            <a:ext cx="9169401" cy="4690782"/>
          </a:xfrm>
        </p:spPr>
        <p:txBody>
          <a:bodyPr>
            <a:normAutofit lnSpcReduction="10000"/>
          </a:bodyPr>
          <a:lstStyle/>
          <a:p>
            <a:r>
              <a:rPr lang="en-US" dirty="0">
                <a:latin typeface="Arial" panose="020B0604020202020204" pitchFamily="34" charset="0"/>
                <a:cs typeface="Arial" panose="020B0604020202020204" pitchFamily="34" charset="0"/>
              </a:rPr>
              <a:t>This training is provided as a service to the residential construction industry by: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r>
              <a:rPr lang="en-US" b="1" dirty="0">
                <a:solidFill>
                  <a:srgbClr val="0000FF"/>
                </a:solidFill>
                <a:latin typeface="Arial" panose="020B0604020202020204" pitchFamily="34" charset="0"/>
                <a:cs typeface="Arial" panose="020B0604020202020204" pitchFamily="34" charset="0"/>
              </a:rPr>
              <a:t>			  jssafety.org				   nahb.org/safety</a:t>
            </a:r>
          </a:p>
          <a:p>
            <a:endParaRPr lang="en-US" dirty="0"/>
          </a:p>
        </p:txBody>
      </p: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3541272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shows a worker not properly tied off to an approved anchor point." title="Image 1.06"/>
          <p:cNvPicPr>
            <a:picLocks noChangeAspect="1"/>
          </p:cNvPicPr>
          <p:nvPr/>
        </p:nvPicPr>
        <p:blipFill>
          <a:blip r:embed="rId3"/>
          <a:stretch>
            <a:fillRect/>
          </a:stretch>
        </p:blipFill>
        <p:spPr>
          <a:xfrm>
            <a:off x="3686175" y="1051964"/>
            <a:ext cx="4700589" cy="5691736"/>
          </a:xfrm>
          <a:prstGeom prst="rect">
            <a:avLst/>
          </a:prstGeom>
        </p:spPr>
      </p:pic>
      <p:sp>
        <p:nvSpPr>
          <p:cNvPr id="2" name="Title 1"/>
          <p:cNvSpPr>
            <a:spLocks noGrp="1"/>
          </p:cNvSpPr>
          <p:nvPr>
            <p:ph type="title"/>
          </p:nvPr>
        </p:nvSpPr>
        <p:spPr>
          <a:xfrm>
            <a:off x="646111" y="452718"/>
            <a:ext cx="10310360" cy="1400530"/>
          </a:xfrm>
        </p:spPr>
        <p:txBody>
          <a:bodyPr/>
          <a:lstStyle/>
          <a:p>
            <a:r>
              <a:rPr lang="en-US" sz="4000" dirty="0">
                <a:latin typeface="Arial" panose="020B0604020202020204" pitchFamily="34" charset="0"/>
                <a:cs typeface="Arial" panose="020B0604020202020204" pitchFamily="34" charset="0"/>
              </a:rPr>
              <a:t>Fall Protection – Unsafe Photos</a:t>
            </a:r>
            <a:r>
              <a:rPr lang="en-US" sz="2800" dirty="0">
                <a:latin typeface="Arial" panose="020B0604020202020204" pitchFamily="34" charset="0"/>
                <a:cs typeface="Arial" panose="020B0604020202020204" pitchFamily="34" charset="0"/>
              </a:rPr>
              <a:t>, continued 2</a:t>
            </a:r>
            <a:endParaRPr lang="en-US" sz="2800" dirty="0"/>
          </a:p>
        </p:txBody>
      </p:sp>
      <p:pic>
        <p:nvPicPr>
          <p:cNvPr id="5" name="Graphic 4" descr="No sign">
            <a:extLst>
              <a:ext uri="{FF2B5EF4-FFF2-40B4-BE49-F238E27FC236}">
                <a16:creationId xmlns:a16="http://schemas.microsoft.com/office/drawing/2014/main" id="{FC1044B9-BA9E-4995-8A49-630FEBF2B679}"/>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0886" y="3027787"/>
            <a:ext cx="1907326" cy="1907326"/>
          </a:xfrm>
          <a:prstGeom prst="rect">
            <a:avLst/>
          </a:prstGeom>
        </p:spPr>
      </p:pic>
    </p:spTree>
    <p:extLst>
      <p:ext uri="{BB962C8B-B14F-4D97-AF65-F5344CB8AC3E}">
        <p14:creationId xmlns:p14="http://schemas.microsoft.com/office/powerpoint/2010/main" val="23547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does OSHA require for fall protection?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Workers exposed to a fall hazard </a:t>
            </a:r>
            <a:r>
              <a:rPr lang="en-US" b="1" dirty="0">
                <a:latin typeface="Arial" panose="020B0604020202020204" pitchFamily="34" charset="0"/>
                <a:cs typeface="Arial" panose="020B0604020202020204" pitchFamily="34" charset="0"/>
              </a:rPr>
              <a:t>6 ft. (1.8 m) </a:t>
            </a:r>
            <a:r>
              <a:rPr lang="en-US" dirty="0">
                <a:latin typeface="Arial" panose="020B0604020202020204" pitchFamily="34" charset="0"/>
                <a:cs typeface="Arial" panose="020B0604020202020204" pitchFamily="34" charset="0"/>
              </a:rPr>
              <a:t>or more above lower levels must be protected by conventional fall protection (i.e., guardrail systems, safety net systems or PFAS).</a:t>
            </a:r>
          </a:p>
          <a:p>
            <a:pPr marL="0" indent="0">
              <a:buNone/>
            </a:pPr>
            <a:endParaRPr lang="en-US" dirty="0"/>
          </a:p>
        </p:txBody>
      </p:sp>
    </p:spTree>
    <p:extLst>
      <p:ext uri="{BB962C8B-B14F-4D97-AF65-F5344CB8AC3E}">
        <p14:creationId xmlns:p14="http://schemas.microsoft.com/office/powerpoint/2010/main" val="371204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165A7B0-E871-4BA0-9A23-59C51C070E2D}"/>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Overview of Regulations</a:t>
            </a:r>
          </a:p>
        </p:txBody>
      </p:sp>
      <p:sp>
        <p:nvSpPr>
          <p:cNvPr id="13315" name="Content Placeholder 2">
            <a:extLst>
              <a:ext uri="{FF2B5EF4-FFF2-40B4-BE49-F238E27FC236}">
                <a16:creationId xmlns:a16="http://schemas.microsoft.com/office/drawing/2014/main" id="{64160953-C42E-4F72-8A0D-C8E40A965160}"/>
              </a:ext>
            </a:extLst>
          </p:cNvPr>
          <p:cNvSpPr>
            <a:spLocks noGrp="1"/>
          </p:cNvSpPr>
          <p:nvPr>
            <p:ph idx="1"/>
          </p:nvPr>
        </p:nvSpPr>
        <p:spPr>
          <a:xfrm>
            <a:off x="907489" y="1438904"/>
            <a:ext cx="4712677" cy="4221163"/>
          </a:xfrm>
        </p:spPr>
        <p:txBody>
          <a:bodyPr/>
          <a:lstStyle/>
          <a:p>
            <a:pPr>
              <a:spcBef>
                <a:spcPct val="0"/>
              </a:spcBef>
              <a:spcAft>
                <a:spcPts val="800"/>
              </a:spcAft>
            </a:pPr>
            <a:r>
              <a:rPr lang="en-US" altLang="en-US" b="1" dirty="0">
                <a:latin typeface="Arial" panose="020B0604020202020204" pitchFamily="34" charset="0"/>
                <a:ea typeface="ＭＳ Ｐゴシック" panose="020B0600070205080204" pitchFamily="34" charset="-128"/>
                <a:cs typeface="Arial" panose="020B0604020202020204" pitchFamily="34" charset="0"/>
              </a:rPr>
              <a:t>6 feet</a:t>
            </a:r>
            <a:r>
              <a:rPr lang="en-US" altLang="en-US" dirty="0">
                <a:latin typeface="Arial" panose="020B0604020202020204" pitchFamily="34" charset="0"/>
                <a:ea typeface="ＭＳ Ｐゴシック" panose="020B0600070205080204" pitchFamily="34" charset="-128"/>
                <a:cs typeface="Arial" panose="020B0604020202020204" pitchFamily="34" charset="0"/>
              </a:rPr>
              <a:t> is the trigger height for when fall protection is required for construction sites.</a:t>
            </a:r>
          </a:p>
        </p:txBody>
      </p:sp>
      <p:pic>
        <p:nvPicPr>
          <p:cNvPr id="13318" name="Picture 6" descr="Image shows two workers performing roof installation without conventional fall protection. " title="Image 1.07">
            <a:extLst>
              <a:ext uri="{FF2B5EF4-FFF2-40B4-BE49-F238E27FC236}">
                <a16:creationId xmlns:a16="http://schemas.microsoft.com/office/drawing/2014/main" id="{27D9FEDE-C2EE-468C-BFB2-A18C330AA93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86239" y="1320590"/>
            <a:ext cx="5850619" cy="458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phic 4" descr="No sign">
            <a:extLst>
              <a:ext uri="{FF2B5EF4-FFF2-40B4-BE49-F238E27FC236}">
                <a16:creationId xmlns:a16="http://schemas.microsoft.com/office/drawing/2014/main" id="{1D4037D9-00E8-43F1-803D-FEA1D81DEC08}"/>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56031" y="2182370"/>
            <a:ext cx="2189605" cy="2189605"/>
          </a:xfrm>
          <a:prstGeom prst="rect">
            <a:avLst/>
          </a:prstGeom>
        </p:spPr>
      </p:pic>
      <p:pic>
        <p:nvPicPr>
          <p:cNvPr id="6" name="Graphic 5" descr="No sign">
            <a:extLst>
              <a:ext uri="{FF2B5EF4-FFF2-40B4-BE49-F238E27FC236}">
                <a16:creationId xmlns:a16="http://schemas.microsoft.com/office/drawing/2014/main" id="{22CD28A5-FFF1-41C2-B994-ED0F98877929}"/>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95848" y="1770633"/>
            <a:ext cx="2193196" cy="2193196"/>
          </a:xfrm>
          <a:prstGeom prst="rect">
            <a:avLst/>
          </a:prstGeom>
        </p:spPr>
      </p:pic>
    </p:spTree>
    <p:extLst>
      <p:ext uri="{BB962C8B-B14F-4D97-AF65-F5344CB8AC3E}">
        <p14:creationId xmlns:p14="http://schemas.microsoft.com/office/powerpoint/2010/main" val="279619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2" descr="Photo shows a fabricated frame scaffold. " title="Image 1.08">
            <a:extLst>
              <a:ext uri="{FF2B5EF4-FFF2-40B4-BE49-F238E27FC236}">
                <a16:creationId xmlns:a16="http://schemas.microsoft.com/office/drawing/2014/main" id="{A2EE83AE-01F7-436D-AD48-E04667204DC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29338" y="1242560"/>
            <a:ext cx="4981196" cy="474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a:extLst>
              <a:ext uri="{FF2B5EF4-FFF2-40B4-BE49-F238E27FC236}">
                <a16:creationId xmlns:a16="http://schemas.microsoft.com/office/drawing/2014/main" id="{64160953-C42E-4F72-8A0D-C8E40A965160}"/>
              </a:ext>
            </a:extLst>
          </p:cNvPr>
          <p:cNvSpPr txBox="1">
            <a:spLocks/>
          </p:cNvSpPr>
          <p:nvPr/>
        </p:nvSpPr>
        <p:spPr>
          <a:xfrm>
            <a:off x="907489" y="1438904"/>
            <a:ext cx="4712677" cy="42211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There is a </a:t>
            </a:r>
            <a:r>
              <a:rPr lang="en-US" altLang="en-US" b="1" dirty="0">
                <a:latin typeface="Arial" panose="020B0604020202020204" pitchFamily="34" charset="0"/>
                <a:ea typeface="ＭＳ Ｐゴシック" panose="020B0600070205080204" pitchFamily="34" charset="-128"/>
                <a:cs typeface="Arial" panose="020B0604020202020204" pitchFamily="34" charset="0"/>
              </a:rPr>
              <a:t>10 foot</a:t>
            </a:r>
            <a:r>
              <a:rPr lang="en-US" altLang="en-US" dirty="0">
                <a:latin typeface="Arial" panose="020B0604020202020204" pitchFamily="34" charset="0"/>
                <a:ea typeface="ＭＳ Ｐゴシック" panose="020B0600070205080204" pitchFamily="34" charset="-128"/>
                <a:cs typeface="Arial" panose="020B0604020202020204" pitchFamily="34" charset="0"/>
              </a:rPr>
              <a:t> trigger height when working on scaffolding. </a:t>
            </a:r>
          </a:p>
        </p:txBody>
      </p:sp>
      <p:sp>
        <p:nvSpPr>
          <p:cNvPr id="14338" name="Title 1">
            <a:extLst>
              <a:ext uri="{FF2B5EF4-FFF2-40B4-BE49-F238E27FC236}">
                <a16:creationId xmlns:a16="http://schemas.microsoft.com/office/drawing/2014/main" id="{3D7E85A7-2402-4D6E-8E28-0CC8FC22BA38}"/>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Overview of Regulations, </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continued 1</a:t>
            </a:r>
          </a:p>
        </p:txBody>
      </p:sp>
    </p:spTree>
    <p:extLst>
      <p:ext uri="{BB962C8B-B14F-4D97-AF65-F5344CB8AC3E}">
        <p14:creationId xmlns:p14="http://schemas.microsoft.com/office/powerpoint/2010/main" val="4224103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5" descr="Image shows a worker on a stepladder installing floor joists. " title="Image 1.09">
            <a:extLst>
              <a:ext uri="{FF2B5EF4-FFF2-40B4-BE49-F238E27FC236}">
                <a16:creationId xmlns:a16="http://schemas.microsoft.com/office/drawing/2014/main" id="{28BB9675-4BA0-4616-B9AF-D95D91BAD0E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98240" y="1438904"/>
            <a:ext cx="3839295" cy="511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64160953-C42E-4F72-8A0D-C8E40A965160}"/>
              </a:ext>
            </a:extLst>
          </p:cNvPr>
          <p:cNvSpPr txBox="1">
            <a:spLocks/>
          </p:cNvSpPr>
          <p:nvPr/>
        </p:nvSpPr>
        <p:spPr>
          <a:xfrm>
            <a:off x="907489" y="1438904"/>
            <a:ext cx="4712677" cy="42211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There is </a:t>
            </a:r>
            <a:r>
              <a:rPr lang="en-US" altLang="en-US" b="1" dirty="0">
                <a:latin typeface="Arial" panose="020B0604020202020204" pitchFamily="34" charset="0"/>
                <a:ea typeface="ＭＳ Ｐゴシック" panose="020B0600070205080204" pitchFamily="34" charset="-128"/>
                <a:cs typeface="Arial" panose="020B0604020202020204" pitchFamily="34" charset="0"/>
              </a:rPr>
              <a:t>no</a:t>
            </a:r>
            <a:r>
              <a:rPr lang="en-US" altLang="en-US" dirty="0">
                <a:latin typeface="Arial" panose="020B0604020202020204" pitchFamily="34" charset="0"/>
                <a:ea typeface="ＭＳ Ｐゴシック" panose="020B0600070205080204" pitchFamily="34" charset="-128"/>
                <a:cs typeface="Arial" panose="020B0604020202020204" pitchFamily="34" charset="0"/>
              </a:rPr>
              <a:t> trigger height for fall protection systems when working on ladders.</a:t>
            </a:r>
          </a:p>
        </p:txBody>
      </p:sp>
      <p:sp>
        <p:nvSpPr>
          <p:cNvPr id="15362" name="Title 1">
            <a:extLst>
              <a:ext uri="{FF2B5EF4-FFF2-40B4-BE49-F238E27FC236}">
                <a16:creationId xmlns:a16="http://schemas.microsoft.com/office/drawing/2014/main" id="{057B4FC7-E61B-4F03-B8E7-1346CB0565EC}"/>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Overview of Regulations, </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continued 2</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09964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2" descr="OSHA logo." title="Image 1.10">
            <a:extLst>
              <a:ext uri="{FF2B5EF4-FFF2-40B4-BE49-F238E27FC236}">
                <a16:creationId xmlns:a16="http://schemas.microsoft.com/office/drawing/2014/main" id="{CD2EC08F-9F05-4956-9DC7-CB178BE88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536" y="3533835"/>
            <a:ext cx="35052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2A6E14D9-5291-4E0B-BF79-A1CA4A2506F6}"/>
              </a:ext>
            </a:extLst>
          </p:cNvPr>
          <p:cNvSpPr>
            <a:spLocks noGrp="1"/>
          </p:cNvSpPr>
          <p:nvPr>
            <p:ph idx="1"/>
          </p:nvPr>
        </p:nvSpPr>
        <p:spPr>
          <a:xfrm>
            <a:off x="1234106" y="1650983"/>
            <a:ext cx="9557989" cy="4639285"/>
          </a:xfrm>
        </p:spPr>
        <p:txBody>
          <a:bodyPr>
            <a:normAutofit lnSpcReduction="10000"/>
          </a:bodyPr>
          <a:lstStyle/>
          <a:p>
            <a:pPr>
              <a:spcBef>
                <a:spcPts val="0"/>
              </a:spcBef>
              <a:spcAft>
                <a:spcPts val="800"/>
              </a:spcAft>
              <a:defRPr/>
            </a:pPr>
            <a:r>
              <a:rPr lang="en-US" dirty="0">
                <a:latin typeface="Arial" panose="020B0604020202020204" pitchFamily="34" charset="0"/>
                <a:cs typeface="Arial" panose="020B0604020202020204" pitchFamily="34" charset="0"/>
              </a:rPr>
              <a:t>Some OSHA State-Plan states may have different trigger heights of when conventional fall protection is required on residential jobsites. </a:t>
            </a:r>
          </a:p>
          <a:p>
            <a:pPr>
              <a:spcBef>
                <a:spcPts val="0"/>
              </a:spcBef>
              <a:spcAft>
                <a:spcPts val="800"/>
              </a:spcAft>
              <a:defRPr/>
            </a:pPr>
            <a:r>
              <a:rPr lang="en-US" dirty="0">
                <a:latin typeface="Arial" panose="020B0604020202020204" pitchFamily="34" charset="0"/>
                <a:cs typeface="Arial" panose="020B0604020202020204" pitchFamily="34" charset="0"/>
              </a:rPr>
              <a:t>These states include, but may not be limited to:</a:t>
            </a:r>
          </a:p>
          <a:p>
            <a:pPr lvl="1">
              <a:spcBef>
                <a:spcPts val="0"/>
              </a:spcBef>
              <a:spcAft>
                <a:spcPts val="800"/>
              </a:spcAft>
              <a:defRPr/>
            </a:pPr>
            <a:r>
              <a:rPr lang="en-US" dirty="0">
                <a:latin typeface="Arial" panose="020B0604020202020204" pitchFamily="34" charset="0"/>
                <a:cs typeface="Arial" panose="020B0604020202020204" pitchFamily="34" charset="0"/>
              </a:rPr>
              <a:t>California</a:t>
            </a:r>
          </a:p>
          <a:p>
            <a:pPr lvl="1">
              <a:spcBef>
                <a:spcPts val="0"/>
              </a:spcBef>
              <a:spcAft>
                <a:spcPts val="800"/>
              </a:spcAft>
              <a:defRPr/>
            </a:pPr>
            <a:r>
              <a:rPr lang="en-US" dirty="0">
                <a:latin typeface="Arial" panose="020B0604020202020204" pitchFamily="34" charset="0"/>
                <a:cs typeface="Arial" panose="020B0604020202020204" pitchFamily="34" charset="0"/>
              </a:rPr>
              <a:t>Kentucky</a:t>
            </a:r>
          </a:p>
          <a:p>
            <a:pPr lvl="1">
              <a:spcBef>
                <a:spcPts val="0"/>
              </a:spcBef>
              <a:spcAft>
                <a:spcPts val="800"/>
              </a:spcAft>
              <a:defRPr/>
            </a:pPr>
            <a:r>
              <a:rPr lang="en-US" dirty="0">
                <a:latin typeface="Arial" panose="020B0604020202020204" pitchFamily="34" charset="0"/>
                <a:cs typeface="Arial" panose="020B0604020202020204" pitchFamily="34" charset="0"/>
              </a:rPr>
              <a:t>North Carolina</a:t>
            </a:r>
          </a:p>
          <a:p>
            <a:pPr lvl="1">
              <a:spcBef>
                <a:spcPts val="0"/>
              </a:spcBef>
              <a:spcAft>
                <a:spcPts val="800"/>
              </a:spcAft>
              <a:defRPr/>
            </a:pPr>
            <a:r>
              <a:rPr lang="en-US" dirty="0">
                <a:latin typeface="Arial" panose="020B0604020202020204" pitchFamily="34" charset="0"/>
                <a:cs typeface="Arial" panose="020B0604020202020204" pitchFamily="34" charset="0"/>
              </a:rPr>
              <a:t>Arizona</a:t>
            </a:r>
          </a:p>
          <a:p>
            <a:pPr lvl="1">
              <a:spcBef>
                <a:spcPts val="0"/>
              </a:spcBef>
              <a:spcAft>
                <a:spcPts val="800"/>
              </a:spcAft>
              <a:defRPr/>
            </a:pPr>
            <a:r>
              <a:rPr lang="en-US" dirty="0">
                <a:latin typeface="Arial" panose="020B0604020202020204" pitchFamily="34" charset="0"/>
                <a:cs typeface="Arial" panose="020B0604020202020204" pitchFamily="34" charset="0"/>
              </a:rPr>
              <a:t>Washington</a:t>
            </a:r>
          </a:p>
          <a:p>
            <a:pPr lvl="1">
              <a:spcBef>
                <a:spcPts val="0"/>
              </a:spcBef>
              <a:spcAft>
                <a:spcPts val="800"/>
              </a:spcAft>
              <a:defRPr/>
            </a:pPr>
            <a:r>
              <a:rPr lang="en-US" dirty="0">
                <a:latin typeface="Arial" panose="020B0604020202020204" pitchFamily="34" charset="0"/>
                <a:cs typeface="Arial" panose="020B0604020202020204" pitchFamily="34" charset="0"/>
              </a:rPr>
              <a:t>Oregon</a:t>
            </a:r>
          </a:p>
        </p:txBody>
      </p:sp>
      <p:sp>
        <p:nvSpPr>
          <p:cNvPr id="16386" name="Title 1">
            <a:extLst>
              <a:ext uri="{FF2B5EF4-FFF2-40B4-BE49-F238E27FC236}">
                <a16:creationId xmlns:a16="http://schemas.microsoft.com/office/drawing/2014/main" id="{2EE30D3B-78AF-41AF-A392-81BF6BC2B3DF}"/>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Requirements on Jobsites</a:t>
            </a:r>
          </a:p>
        </p:txBody>
      </p:sp>
    </p:spTree>
    <p:extLst>
      <p:ext uri="{BB962C8B-B14F-4D97-AF65-F5344CB8AC3E}">
        <p14:creationId xmlns:p14="http://schemas.microsoft.com/office/powerpoint/2010/main" val="1752373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Where Do You Start?</a:t>
            </a:r>
          </a:p>
        </p:txBody>
      </p:sp>
      <p:sp>
        <p:nvSpPr>
          <p:cNvPr id="33795" name="Rectangle 3"/>
          <p:cNvSpPr>
            <a:spLocks noGrp="1" noChangeArrowheads="1"/>
          </p:cNvSpPr>
          <p:nvPr>
            <p:ph idx="1"/>
          </p:nvPr>
        </p:nvSpPr>
        <p:spPr>
          <a:xfrm>
            <a:off x="1104293" y="1550500"/>
            <a:ext cx="8946541" cy="4195481"/>
          </a:xfrm>
        </p:spPr>
        <p:txBody>
          <a:bodyPr>
            <a:normAutofit lnSpcReduction="10000"/>
          </a:bodyPr>
          <a:lstStyle/>
          <a:p>
            <a:pPr eaLnBrk="1" hangingPunct="1"/>
            <a:r>
              <a:rPr lang="en-US" altLang="en-US" sz="3000" dirty="0">
                <a:latin typeface="Arial" panose="020B0604020202020204" pitchFamily="34" charset="0"/>
                <a:cs typeface="Arial" panose="020B0604020202020204" pitchFamily="34" charset="0"/>
              </a:rPr>
              <a:t>Understand OSHA Fall Protection Regulations.</a:t>
            </a:r>
          </a:p>
          <a:p>
            <a:pPr eaLnBrk="1" hangingPunct="1"/>
            <a:r>
              <a:rPr lang="en-US" altLang="en-US" sz="3000" dirty="0">
                <a:latin typeface="Arial" panose="020B0604020202020204" pitchFamily="34" charset="0"/>
                <a:cs typeface="Arial" panose="020B0604020202020204" pitchFamily="34" charset="0"/>
              </a:rPr>
              <a:t>Evaluate fall hazards and implement conventional fall protection systems.</a:t>
            </a:r>
          </a:p>
          <a:p>
            <a:pPr eaLnBrk="1" hangingPunct="1"/>
            <a:r>
              <a:rPr lang="en-US" altLang="en-US" sz="3000" dirty="0">
                <a:latin typeface="Arial" panose="020B0604020202020204" pitchFamily="34" charset="0"/>
                <a:cs typeface="Arial" panose="020B0604020202020204" pitchFamily="34" charset="0"/>
              </a:rPr>
              <a:t>Train workers to identify hazards.</a:t>
            </a:r>
          </a:p>
          <a:p>
            <a:pPr eaLnBrk="1" hangingPunct="1"/>
            <a:r>
              <a:rPr lang="en-US" altLang="en-US" sz="3000" dirty="0">
                <a:latin typeface="Arial" panose="020B0604020202020204" pitchFamily="34" charset="0"/>
                <a:cs typeface="Arial" panose="020B0604020202020204" pitchFamily="34" charset="0"/>
              </a:rPr>
              <a:t>Appoint a competent person responsible for fall protection on the jobsite.</a:t>
            </a:r>
          </a:p>
          <a:p>
            <a:pPr eaLnBrk="1" hangingPunct="1"/>
            <a:r>
              <a:rPr lang="en-US" altLang="en-US" sz="3000" dirty="0">
                <a:latin typeface="Arial" panose="020B0604020202020204" pitchFamily="34" charset="0"/>
                <a:cs typeface="Arial" panose="020B0604020202020204" pitchFamily="34" charset="0"/>
              </a:rPr>
              <a:t>Develop a </a:t>
            </a:r>
            <a:r>
              <a:rPr lang="en-US" altLang="en-US" sz="3000" u="sng" dirty="0">
                <a:latin typeface="Arial" panose="020B0604020202020204" pitchFamily="34" charset="0"/>
                <a:cs typeface="Arial" panose="020B0604020202020204" pitchFamily="34" charset="0"/>
              </a:rPr>
              <a:t>written</a:t>
            </a:r>
            <a:r>
              <a:rPr lang="en-US" altLang="en-US" sz="3000" dirty="0">
                <a:latin typeface="Arial" panose="020B0604020202020204" pitchFamily="34" charset="0"/>
                <a:cs typeface="Arial" panose="020B0604020202020204" pitchFamily="34" charset="0"/>
              </a:rPr>
              <a:t> fall protection plan, as needed, in accordance with §1926.502(k).</a:t>
            </a:r>
          </a:p>
          <a:p>
            <a:pPr eaLnBrk="1" hangingPunct="1"/>
            <a:endParaRPr lang="en-US" alt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148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normAutofit lnSpcReduction="10000"/>
          </a:bodyPr>
          <a:lstStyle/>
          <a:p>
            <a:pPr eaLnBrk="1" hangingPunct="1">
              <a:buFontTx/>
              <a:buNone/>
            </a:pPr>
            <a:r>
              <a:rPr lang="en-US" altLang="en-US" sz="2400" b="1" dirty="0">
                <a:latin typeface="Arial" panose="020B0604020202020204" pitchFamily="34" charset="0"/>
                <a:cs typeface="Arial" panose="020B0604020202020204" pitchFamily="34" charset="0"/>
              </a:rPr>
              <a:t>Accident #1</a:t>
            </a:r>
          </a:p>
          <a:p>
            <a:pPr>
              <a:spcAft>
                <a:spcPct val="25000"/>
              </a:spcAft>
            </a:pPr>
            <a:r>
              <a:rPr lang="en-US" altLang="en-US" sz="2600" dirty="0">
                <a:latin typeface="Arial" panose="020B0604020202020204" pitchFamily="34" charset="0"/>
                <a:cs typeface="Arial" panose="020B0604020202020204" pitchFamily="34" charset="0"/>
              </a:rPr>
              <a:t>A worker was walking along a one-story pitched roof on a residential structure as he was installing flashing around PVC pipe roof vents. He was near the peak of the roof, when he fell through a fireplace chimney opening. </a:t>
            </a:r>
          </a:p>
          <a:p>
            <a:pPr>
              <a:spcAft>
                <a:spcPct val="25000"/>
              </a:spcAft>
            </a:pPr>
            <a:r>
              <a:rPr lang="en-US" altLang="en-US" sz="2600" dirty="0">
                <a:latin typeface="Arial" panose="020B0604020202020204" pitchFamily="34" charset="0"/>
                <a:cs typeface="Arial" panose="020B0604020202020204" pitchFamily="34" charset="0"/>
              </a:rPr>
              <a:t>The worker fell at least 20 ft. (6.1 m) to the fireplace pit area and was killed. </a:t>
            </a:r>
          </a:p>
          <a:p>
            <a:r>
              <a:rPr lang="en-US" altLang="en-US" sz="2600" dirty="0">
                <a:latin typeface="Arial" panose="020B0604020202020204" pitchFamily="34" charset="0"/>
                <a:cs typeface="Arial" panose="020B0604020202020204" pitchFamily="34" charset="0"/>
              </a:rPr>
              <a:t>The roof hole had been covered with approximately 1½ inch (3.8 cm) flat Styrofoam sheeting.</a:t>
            </a:r>
          </a:p>
        </p:txBody>
      </p:sp>
      <p:sp>
        <p:nvSpPr>
          <p:cNvPr id="27652" name="Text Box 4"/>
          <p:cNvSpPr txBox="1">
            <a:spLocks noChangeArrowheads="1"/>
          </p:cNvSpPr>
          <p:nvPr/>
        </p:nvSpPr>
        <p:spPr bwMode="auto">
          <a:xfrm>
            <a:off x="3865764" y="1391583"/>
            <a:ext cx="4591450" cy="461665"/>
          </a:xfrm>
          <a:prstGeom prst="rect">
            <a:avLst/>
          </a:prstGeom>
          <a:solidFill>
            <a:srgbClr val="FF3300"/>
          </a:solidFill>
          <a:ln w="9525">
            <a:solidFill>
              <a:schemeClr val="tx1"/>
            </a:solidFill>
            <a:miter lim="800000"/>
            <a:headEnd/>
            <a:tailEnd/>
          </a:ln>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spcBef>
                <a:spcPct val="0"/>
              </a:spcBef>
              <a:buFontTx/>
              <a:buNone/>
            </a:pPr>
            <a:r>
              <a:rPr lang="en-US" altLang="en-US" sz="2400" dirty="0">
                <a:solidFill>
                  <a:schemeClr val="tx1"/>
                </a:solidFill>
                <a:latin typeface="Arial Black" panose="020B0A04020102020204" pitchFamily="34" charset="0"/>
              </a:rPr>
              <a:t>What are the fall hazards?</a:t>
            </a:r>
          </a:p>
        </p:txBody>
      </p:sp>
      <p:sp>
        <p:nvSpPr>
          <p:cNvPr id="24578"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Fatal Accidents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normAutofit lnSpcReduction="10000"/>
          </a:bodyPr>
          <a:lstStyle/>
          <a:p>
            <a:pPr eaLnBrk="1" hangingPunct="1">
              <a:buFontTx/>
              <a:buNone/>
            </a:pPr>
            <a:r>
              <a:rPr lang="en-US" altLang="en-US" sz="2400" b="1" dirty="0">
                <a:latin typeface="Arial" panose="020B0604020202020204" pitchFamily="34" charset="0"/>
                <a:cs typeface="Arial" panose="020B0604020202020204" pitchFamily="34" charset="0"/>
              </a:rPr>
              <a:t>Accident #2</a:t>
            </a:r>
          </a:p>
          <a:p>
            <a:pPr>
              <a:spcAft>
                <a:spcPct val="25000"/>
              </a:spcAft>
            </a:pPr>
            <a:r>
              <a:rPr lang="en-US" altLang="en-US" sz="2600" dirty="0">
                <a:latin typeface="Arial" panose="020B0604020202020204" pitchFamily="34" charset="0"/>
                <a:cs typeface="Arial" panose="020B0604020202020204" pitchFamily="34" charset="0"/>
              </a:rPr>
              <a:t>A drywall finisher was sanding the ceiling in a second floor hallway.</a:t>
            </a:r>
          </a:p>
          <a:p>
            <a:pPr>
              <a:spcAft>
                <a:spcPct val="25000"/>
              </a:spcAft>
            </a:pPr>
            <a:r>
              <a:rPr lang="en-US" altLang="en-US" sz="2600" dirty="0">
                <a:latin typeface="Arial" panose="020B0604020202020204" pitchFamily="34" charset="0"/>
                <a:cs typeface="Arial" panose="020B0604020202020204" pitchFamily="34" charset="0"/>
              </a:rPr>
              <a:t>He was standing on an open-sided floor above the concrete first floor, when he slipped off the edge and fell 10 ft.</a:t>
            </a:r>
            <a:r>
              <a:rPr lang="en-US" altLang="en-US" sz="2600" b="1" dirty="0">
                <a:latin typeface="Arial" panose="020B0604020202020204" pitchFamily="34" charset="0"/>
                <a:cs typeface="Arial" panose="020B0604020202020204" pitchFamily="34" charset="0"/>
              </a:rPr>
              <a:t> </a:t>
            </a:r>
            <a:r>
              <a:rPr lang="en-US" altLang="en-US" sz="2600" dirty="0">
                <a:latin typeface="Arial" panose="020B0604020202020204" pitchFamily="34" charset="0"/>
                <a:cs typeface="Arial" panose="020B0604020202020204" pitchFamily="34" charset="0"/>
              </a:rPr>
              <a:t>(3 m) to the first floor and sustained fatal injuries. </a:t>
            </a:r>
          </a:p>
          <a:p>
            <a:r>
              <a:rPr lang="en-US" altLang="en-US" sz="2600" dirty="0">
                <a:latin typeface="Arial" panose="020B0604020202020204" pitchFamily="34" charset="0"/>
                <a:cs typeface="Arial" panose="020B0604020202020204" pitchFamily="34" charset="0"/>
              </a:rPr>
              <a:t>Guardrails had been in place previously but had been removed to move supplies such as doors, drywall, and windows to the second floor.</a:t>
            </a:r>
          </a:p>
          <a:p>
            <a:pPr eaLnBrk="1" hangingPunct="1"/>
            <a:endParaRPr lang="en-US" altLang="en-US" dirty="0"/>
          </a:p>
        </p:txBody>
      </p:sp>
      <p:sp>
        <p:nvSpPr>
          <p:cNvPr id="5" name="Text Box 4"/>
          <p:cNvSpPr txBox="1">
            <a:spLocks noChangeArrowheads="1"/>
          </p:cNvSpPr>
          <p:nvPr/>
        </p:nvSpPr>
        <p:spPr bwMode="auto">
          <a:xfrm>
            <a:off x="3865764" y="1391583"/>
            <a:ext cx="4591450" cy="461665"/>
          </a:xfrm>
          <a:prstGeom prst="rect">
            <a:avLst/>
          </a:prstGeom>
          <a:solidFill>
            <a:srgbClr val="FF3300"/>
          </a:solidFill>
          <a:ln w="9525">
            <a:solidFill>
              <a:schemeClr val="tx1"/>
            </a:solidFill>
            <a:miter lim="800000"/>
            <a:headEnd/>
            <a:tailEnd/>
          </a:ln>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spcBef>
                <a:spcPct val="0"/>
              </a:spcBef>
              <a:buFontTx/>
              <a:buNone/>
            </a:pPr>
            <a:r>
              <a:rPr lang="en-US" altLang="en-US" sz="2400" dirty="0">
                <a:solidFill>
                  <a:schemeClr val="tx1"/>
                </a:solidFill>
                <a:latin typeface="Arial Black" panose="020B0A04020102020204" pitchFamily="34" charset="0"/>
              </a:rPr>
              <a:t>What are the fall hazards?</a:t>
            </a:r>
          </a:p>
        </p:txBody>
      </p:sp>
      <p:sp>
        <p:nvSpPr>
          <p:cNvPr id="25602"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Fatal Accidents, </a:t>
            </a:r>
            <a:r>
              <a:rPr lang="en-US" sz="2800" dirty="0">
                <a:latin typeface="Arial" panose="020B0604020202020204" pitchFamily="34" charset="0"/>
                <a:cs typeface="Arial" panose="020B0604020202020204" pitchFamily="34" charset="0"/>
              </a:rPr>
              <a:t>continued 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normAutofit/>
          </a:bodyPr>
          <a:lstStyle/>
          <a:p>
            <a:pPr eaLnBrk="1" hangingPunct="1">
              <a:buFontTx/>
              <a:buNone/>
            </a:pPr>
            <a:r>
              <a:rPr lang="en-US" altLang="en-US" sz="2400" b="1" dirty="0">
                <a:latin typeface="Arial" panose="020B0604020202020204" pitchFamily="34" charset="0"/>
                <a:cs typeface="Arial" panose="020B0604020202020204" pitchFamily="34" charset="0"/>
              </a:rPr>
              <a:t>Accident #3</a:t>
            </a:r>
          </a:p>
          <a:p>
            <a:pPr>
              <a:spcAft>
                <a:spcPct val="25000"/>
              </a:spcAft>
            </a:pPr>
            <a:r>
              <a:rPr lang="en-US" altLang="en-US" sz="2600" dirty="0">
                <a:latin typeface="Arial" panose="020B0604020202020204" pitchFamily="34" charset="0"/>
                <a:cs typeface="Arial" panose="020B0604020202020204" pitchFamily="34" charset="0"/>
              </a:rPr>
              <a:t>A </a:t>
            </a:r>
            <a:r>
              <a:rPr lang="en-US" altLang="en-US" sz="2600">
                <a:latin typeface="Arial" panose="020B0604020202020204" pitchFamily="34" charset="0"/>
                <a:cs typeface="Arial" panose="020B0604020202020204" pitchFamily="34" charset="0"/>
              </a:rPr>
              <a:t>carpenter was </a:t>
            </a:r>
            <a:r>
              <a:rPr lang="en-US" altLang="en-US" sz="2600" dirty="0">
                <a:latin typeface="Arial" panose="020B0604020202020204" pitchFamily="34" charset="0"/>
                <a:cs typeface="Arial" panose="020B0604020202020204" pitchFamily="34" charset="0"/>
              </a:rPr>
              <a:t>on site to perform gutter work on a house.</a:t>
            </a:r>
          </a:p>
          <a:p>
            <a:pPr>
              <a:spcAft>
                <a:spcPct val="25000"/>
              </a:spcAft>
            </a:pPr>
            <a:r>
              <a:rPr lang="en-US" altLang="en-US" sz="2600" dirty="0">
                <a:latin typeface="Arial" panose="020B0604020202020204" pitchFamily="34" charset="0"/>
                <a:cs typeface="Arial" panose="020B0604020202020204" pitchFamily="34" charset="0"/>
              </a:rPr>
              <a:t>The worker was climbing an extension ladder that was set up on stone pavers to access the roof. </a:t>
            </a:r>
          </a:p>
          <a:p>
            <a:pPr>
              <a:spcAft>
                <a:spcPct val="25000"/>
              </a:spcAft>
            </a:pPr>
            <a:r>
              <a:rPr lang="en-US" altLang="en-US" sz="2600" dirty="0">
                <a:latin typeface="Arial" panose="020B0604020202020204" pitchFamily="34" charset="0"/>
                <a:cs typeface="Arial" panose="020B0604020202020204" pitchFamily="34" charset="0"/>
              </a:rPr>
              <a:t>While climbing the ladder, the victim fell to the ground below when the base of the ladder slipped out and then the ladder fell to the left. </a:t>
            </a:r>
            <a:endParaRPr lang="en-US" altLang="en-US" dirty="0"/>
          </a:p>
        </p:txBody>
      </p:sp>
      <p:sp>
        <p:nvSpPr>
          <p:cNvPr id="5" name="Text Box 4"/>
          <p:cNvSpPr txBox="1">
            <a:spLocks noChangeArrowheads="1"/>
          </p:cNvSpPr>
          <p:nvPr/>
        </p:nvSpPr>
        <p:spPr bwMode="auto">
          <a:xfrm>
            <a:off x="3865764" y="1391583"/>
            <a:ext cx="4591450" cy="461665"/>
          </a:xfrm>
          <a:prstGeom prst="rect">
            <a:avLst/>
          </a:prstGeom>
          <a:solidFill>
            <a:srgbClr val="FF3300"/>
          </a:solidFill>
          <a:ln w="9525">
            <a:solidFill>
              <a:schemeClr val="tx1"/>
            </a:solidFill>
            <a:miter lim="800000"/>
            <a:headEnd/>
            <a:tailEnd/>
          </a:ln>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spcBef>
                <a:spcPct val="0"/>
              </a:spcBef>
              <a:buFontTx/>
              <a:buNone/>
            </a:pPr>
            <a:r>
              <a:rPr lang="en-US" altLang="en-US" sz="2400" dirty="0">
                <a:solidFill>
                  <a:schemeClr val="tx1"/>
                </a:solidFill>
                <a:latin typeface="Arial Black" panose="020B0A04020102020204" pitchFamily="34" charset="0"/>
              </a:rPr>
              <a:t>What are the fall hazards?</a:t>
            </a:r>
          </a:p>
        </p:txBody>
      </p:sp>
      <p:sp>
        <p:nvSpPr>
          <p:cNvPr id="25602" name="Rectangle 2"/>
          <p:cNvSpPr>
            <a:spLocks noGrp="1" noChangeArrowheads="1"/>
          </p:cNvSpPr>
          <p:nvPr>
            <p:ph type="title"/>
          </p:nvPr>
        </p:nvSpPr>
        <p:spPr/>
        <p:txBody>
          <a:bodyPr/>
          <a:lstStyle/>
          <a:p>
            <a:pPr>
              <a:defRPr/>
            </a:pPr>
            <a:r>
              <a:rPr lang="en-US" sz="3600" dirty="0">
                <a:latin typeface="Arial" panose="020B0604020202020204" pitchFamily="34" charset="0"/>
                <a:cs typeface="Arial" panose="020B0604020202020204" pitchFamily="34" charset="0"/>
              </a:rPr>
              <a:t>Fatal Accidents, </a:t>
            </a:r>
            <a:r>
              <a:rPr lang="en-US" sz="2800" dirty="0">
                <a:latin typeface="Arial" panose="020B0604020202020204" pitchFamily="34" charset="0"/>
                <a:cs typeface="Arial" panose="020B0604020202020204" pitchFamily="34" charset="0"/>
              </a:rPr>
              <a:t>continued 2</a:t>
            </a:r>
          </a:p>
        </p:txBody>
      </p:sp>
    </p:spTree>
    <p:extLst>
      <p:ext uri="{BB962C8B-B14F-4D97-AF65-F5344CB8AC3E}">
        <p14:creationId xmlns:p14="http://schemas.microsoft.com/office/powerpoint/2010/main" val="391166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a:noAutofit/>
          </a:bodyPr>
          <a:lstStyle/>
          <a:p>
            <a:pPr>
              <a:spcBef>
                <a:spcPct val="0"/>
              </a:spcBef>
            </a:pPr>
            <a:r>
              <a:rPr lang="en-US" altLang="en-US" sz="2000" dirty="0">
                <a:latin typeface="Arial" panose="020B0604020202020204" pitchFamily="34" charset="0"/>
                <a:cs typeface="Arial" panose="020B0604020202020204" pitchFamily="34" charset="0"/>
              </a:rPr>
              <a:t>This material was produced under grant number </a:t>
            </a:r>
            <a:r>
              <a:rPr lang="en-US" altLang="en-US" sz="2000" b="1" dirty="0">
                <a:solidFill>
                  <a:srgbClr val="FF0000"/>
                </a:solidFill>
                <a:latin typeface="Arial" panose="020B0604020202020204" pitchFamily="34" charset="0"/>
                <a:cs typeface="Arial" panose="020B0604020202020204" pitchFamily="34" charset="0"/>
              </a:rPr>
              <a:t>SH-31198-SH7 </a:t>
            </a:r>
            <a:r>
              <a:rPr lang="en-US" altLang="en-US" sz="2000" dirty="0">
                <a:latin typeface="Arial" panose="020B0604020202020204" pitchFamily="34" charset="0"/>
                <a:cs typeface="Arial" panose="020B0604020202020204" pitchFamily="34" charset="0"/>
              </a:rPr>
              <a:t>from the Occupational Safety and Health Administration, U.S. Department of Labor. It does not necessarily reflect the views or policies of the U.S. Department of Labor, nor does mention of trade names, commercial products, or organizations imply endorsement by the U.S. Government. Revisions were made to this material under grant number </a:t>
            </a:r>
            <a:r>
              <a:rPr lang="en-US" altLang="en-US" sz="2000" b="1" dirty="0">
                <a:solidFill>
                  <a:srgbClr val="FF0000"/>
                </a:solidFill>
                <a:latin typeface="Arial" panose="020B0604020202020204" pitchFamily="34" charset="0"/>
                <a:cs typeface="Arial" panose="020B0604020202020204" pitchFamily="34" charset="0"/>
              </a:rPr>
              <a:t>SH-05122-SH9 </a:t>
            </a:r>
            <a:r>
              <a:rPr lang="en-US" altLang="en-US" sz="2000" dirty="0">
                <a:latin typeface="Arial" panose="020B0604020202020204" pitchFamily="34" charset="0"/>
                <a:cs typeface="Arial" panose="020B0604020202020204" pitchFamily="34" charset="0"/>
              </a:rPr>
              <a:t>from the Occupational Safety and Health Administration, U.S. Department of Labor.</a:t>
            </a:r>
          </a:p>
          <a:p>
            <a:pPr eaLnBrk="1" hangingPunct="1">
              <a:spcBef>
                <a:spcPct val="0"/>
              </a:spcBef>
            </a:pPr>
            <a:r>
              <a:rPr lang="en-US" altLang="en-US" sz="2000" dirty="0">
                <a:latin typeface="Arial" panose="020B0604020202020204" pitchFamily="34" charset="0"/>
                <a:cs typeface="Arial" panose="020B0604020202020204" pitchFamily="34" charset="0"/>
              </a:rPr>
              <a:t>This presentation is intended to discuss Federal Regulations </a:t>
            </a:r>
            <a:r>
              <a:rPr lang="en-US" altLang="en-US" sz="2000" b="1" u="sng" dirty="0">
                <a:latin typeface="Arial" panose="020B0604020202020204" pitchFamily="34" charset="0"/>
                <a:cs typeface="Arial" panose="020B0604020202020204" pitchFamily="34" charset="0"/>
              </a:rPr>
              <a:t>only</a:t>
            </a:r>
            <a:r>
              <a:rPr lang="en-US" altLang="en-US" sz="2000" dirty="0">
                <a:latin typeface="Arial" panose="020B0604020202020204" pitchFamily="34" charset="0"/>
                <a:cs typeface="Arial" panose="020B0604020202020204" pitchFamily="34" charset="0"/>
              </a:rPr>
              <a:t> - your individual State requirements may be more stringent as many states operate their own state OSHA and they may have adopted construction standards that are different from information presented in this training.  If you live in a state with an OSHA approved state plan, you should contact your local administrator for further information on the standards applicable in your state. </a:t>
            </a:r>
          </a:p>
          <a:p>
            <a:pPr eaLnBrk="1" hangingPunct="1">
              <a:spcBef>
                <a:spcPct val="0"/>
              </a:spcBef>
            </a:pPr>
            <a:r>
              <a:rPr lang="en-US" altLang="en-US" sz="2000" dirty="0">
                <a:latin typeface="Arial" panose="020B0604020202020204" pitchFamily="34" charset="0"/>
                <a:cs typeface="Arial" panose="020B0604020202020204" pitchFamily="34" charset="0"/>
              </a:rPr>
              <a:t>These materials are meant for informational purposes only.</a:t>
            </a:r>
          </a:p>
          <a:p>
            <a:pPr eaLnBrk="1" hangingPunct="1">
              <a:spcBef>
                <a:spcPct val="0"/>
              </a:spcBef>
            </a:pPr>
            <a:r>
              <a:rPr lang="en-US" altLang="en-US" sz="2000" dirty="0">
                <a:latin typeface="Arial" panose="020B0604020202020204" pitchFamily="34" charset="0"/>
                <a:cs typeface="Arial" panose="020B0604020202020204" pitchFamily="34" charset="0"/>
              </a:rPr>
              <a:t>No representation is made as to the thoroughness of the presentation.</a:t>
            </a:r>
          </a:p>
        </p:txBody>
      </p:sp>
    </p:spTree>
    <p:extLst>
      <p:ext uri="{BB962C8B-B14F-4D97-AF65-F5344CB8AC3E}">
        <p14:creationId xmlns:p14="http://schemas.microsoft.com/office/powerpoint/2010/main" val="330936784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What is “Residential Construction”?</a:t>
            </a:r>
          </a:p>
        </p:txBody>
      </p:sp>
      <p:sp>
        <p:nvSpPr>
          <p:cNvPr id="35843" name="Rectangle 3"/>
          <p:cNvSpPr>
            <a:spLocks noGrp="1" noChangeArrowheads="1"/>
          </p:cNvSpPr>
          <p:nvPr>
            <p:ph idx="1"/>
          </p:nvPr>
        </p:nvSpPr>
        <p:spPr>
          <a:xfrm>
            <a:off x="1104293" y="1590694"/>
            <a:ext cx="8946541" cy="4195481"/>
          </a:xfrm>
        </p:spPr>
        <p:txBody>
          <a:bodyPr>
            <a:normAutofit/>
          </a:bodyPr>
          <a:lstStyle/>
          <a:p>
            <a:pPr eaLnBrk="1" hangingPunct="1"/>
            <a:r>
              <a:rPr lang="en-US" altLang="en-US" i="1" dirty="0">
                <a:latin typeface="Arial" panose="020B0604020202020204" pitchFamily="34" charset="0"/>
                <a:cs typeface="Arial" panose="020B0604020202020204" pitchFamily="34" charset="0"/>
              </a:rPr>
              <a:t>Residential construction</a:t>
            </a:r>
            <a:r>
              <a:rPr lang="en-US" altLang="en-US" dirty="0">
                <a:latin typeface="Arial" panose="020B0604020202020204" pitchFamily="34" charset="0"/>
                <a:cs typeface="Arial" panose="020B0604020202020204" pitchFamily="34" charset="0"/>
              </a:rPr>
              <a:t> is defined as construction activity that combines these two elements:</a:t>
            </a:r>
          </a:p>
          <a:p>
            <a:pPr marL="971550" lvl="1" indent="-514350">
              <a:buFontTx/>
              <a:buAutoNum type="arabicPeriod"/>
            </a:pPr>
            <a:r>
              <a:rPr lang="en-US" altLang="en-US" dirty="0">
                <a:latin typeface="Arial" panose="020B0604020202020204" pitchFamily="34" charset="0"/>
                <a:cs typeface="Arial" panose="020B0604020202020204" pitchFamily="34" charset="0"/>
              </a:rPr>
              <a:t>Residence Requirement: the </a:t>
            </a:r>
            <a:r>
              <a:rPr lang="en-US" altLang="en-US" b="1" dirty="0">
                <a:solidFill>
                  <a:srgbClr val="FF0000"/>
                </a:solidFill>
                <a:latin typeface="Arial" panose="020B0604020202020204" pitchFamily="34" charset="0"/>
                <a:cs typeface="Arial" panose="020B0604020202020204" pitchFamily="34" charset="0"/>
              </a:rPr>
              <a:t>end-use</a:t>
            </a:r>
            <a:r>
              <a:rPr lang="en-US" altLang="en-US" dirty="0">
                <a:latin typeface="Arial" panose="020B0604020202020204" pitchFamily="34" charset="0"/>
                <a:cs typeface="Arial" panose="020B0604020202020204" pitchFamily="34" charset="0"/>
              </a:rPr>
              <a:t> of the building must be a home or dwelling. </a:t>
            </a:r>
          </a:p>
          <a:p>
            <a:pPr marL="971550" lvl="1" indent="-514350">
              <a:buFontTx/>
              <a:buAutoNum type="arabicPeriod"/>
            </a:pPr>
            <a:r>
              <a:rPr lang="en-US" altLang="en-US" dirty="0">
                <a:latin typeface="Arial" panose="020B0604020202020204" pitchFamily="34" charset="0"/>
                <a:cs typeface="Arial" panose="020B0604020202020204" pitchFamily="34" charset="0"/>
              </a:rPr>
              <a:t>Wood Frame Construction Requirement: building must be constructed using </a:t>
            </a:r>
            <a:r>
              <a:rPr lang="en-US" altLang="en-US" b="1" dirty="0">
                <a:solidFill>
                  <a:srgbClr val="FF0000"/>
                </a:solidFill>
                <a:latin typeface="Arial" panose="020B0604020202020204" pitchFamily="34" charset="0"/>
                <a:cs typeface="Arial" panose="020B0604020202020204" pitchFamily="34" charset="0"/>
              </a:rPr>
              <a:t>traditional</a:t>
            </a:r>
            <a:r>
              <a:rPr lang="en-US" altLang="en-US" dirty="0">
                <a:latin typeface="Arial" panose="020B0604020202020204" pitchFamily="34" charset="0"/>
                <a:cs typeface="Arial" panose="020B0604020202020204" pitchFamily="34" charset="0"/>
              </a:rPr>
              <a:t> wood frame construction </a:t>
            </a:r>
            <a:r>
              <a:rPr lang="en-US" altLang="en-US" b="1" dirty="0">
                <a:solidFill>
                  <a:srgbClr val="FF0000"/>
                </a:solidFill>
                <a:latin typeface="Arial" panose="020B0604020202020204" pitchFamily="34" charset="0"/>
                <a:cs typeface="Arial" panose="020B0604020202020204" pitchFamily="34" charset="0"/>
              </a:rPr>
              <a:t>materials and methods</a:t>
            </a:r>
            <a:r>
              <a:rPr lang="en-US" altLang="en-US" dirty="0">
                <a:latin typeface="Arial" panose="020B0604020202020204" pitchFamily="34" charset="0"/>
                <a:cs typeface="Arial" panose="020B0604020202020204" pitchFamily="34" charset="0"/>
              </a:rPr>
              <a:t>. This includes limited use of structural steel in a predominantly wood framed home, such as a steel I-beam to support wood framing. </a:t>
            </a:r>
          </a:p>
          <a:p>
            <a:pPr eaLnBrk="1" hangingPunct="1"/>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descr="Photo shows a single-family house under construction. " title="Image 1.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9461" y="1104900"/>
            <a:ext cx="86296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Is This “Residential Construction”?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Image shows a metal frame wall. " title="Image 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14" y="1092200"/>
            <a:ext cx="8870462"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Is This “Residential Construction”?, </a:t>
            </a:r>
            <a:r>
              <a:rPr lang="en-US" sz="2800" dirty="0">
                <a:latin typeface="Arial" panose="020B0604020202020204" pitchFamily="34" charset="0"/>
                <a:cs typeface="Arial" panose="020B0604020202020204" pitchFamily="34" charset="0"/>
              </a:rPr>
              <a:t>continued 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Image shows a multi-family housing complex under construction. " title="Image 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52983"/>
            <a:ext cx="8775700" cy="573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p:nvPr>
        </p:nvSpPr>
        <p:spPr/>
        <p:txBody>
          <a:bodyPr/>
          <a:lstStyle/>
          <a:p>
            <a:pPr>
              <a:defRPr/>
            </a:pPr>
            <a:r>
              <a:rPr lang="en-US" sz="3600" dirty="0">
                <a:latin typeface="Arial" panose="020B0604020202020204" pitchFamily="34" charset="0"/>
                <a:cs typeface="Arial" panose="020B0604020202020204" pitchFamily="34" charset="0"/>
              </a:rPr>
              <a:t>Is This “Residential Construction”?, </a:t>
            </a:r>
            <a:r>
              <a:rPr lang="en-US" sz="2800" dirty="0">
                <a:latin typeface="Arial" panose="020B0604020202020204" pitchFamily="34" charset="0"/>
                <a:cs typeface="Arial" panose="020B0604020202020204" pitchFamily="34" charset="0"/>
              </a:rPr>
              <a:t>continued 2</a:t>
            </a:r>
            <a:endParaRPr lang="en-US" sz="3600" dirty="0">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Image shows two homes under construction with first story block walls. " title="Image 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28" y="1052513"/>
            <a:ext cx="9158288"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p:nvPr>
        </p:nvSpPr>
        <p:spPr/>
        <p:txBody>
          <a:bodyPr/>
          <a:lstStyle/>
          <a:p>
            <a:pPr>
              <a:defRPr/>
            </a:pPr>
            <a:r>
              <a:rPr lang="en-US" sz="3600" dirty="0">
                <a:latin typeface="Arial" panose="020B0604020202020204" pitchFamily="34" charset="0"/>
                <a:cs typeface="Arial" panose="020B0604020202020204" pitchFamily="34" charset="0"/>
              </a:rPr>
              <a:t>Is This “Residential Construction”?, </a:t>
            </a:r>
            <a:r>
              <a:rPr lang="en-US" sz="2800" dirty="0">
                <a:latin typeface="Arial" panose="020B0604020202020204" pitchFamily="34" charset="0"/>
                <a:cs typeface="Arial" panose="020B0604020202020204" pitchFamily="34" charset="0"/>
              </a:rPr>
              <a:t>continued 3</a:t>
            </a:r>
            <a:endParaRPr lang="en-US" sz="3600" dirty="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Evaluate Fall Protection Systems</a:t>
            </a:r>
          </a:p>
        </p:txBody>
      </p:sp>
      <p:sp>
        <p:nvSpPr>
          <p:cNvPr id="46083" name="Content Placeholder 2"/>
          <p:cNvSpPr>
            <a:spLocks noGrp="1"/>
          </p:cNvSpPr>
          <p:nvPr>
            <p:ph idx="1"/>
          </p:nvPr>
        </p:nvSpPr>
        <p:spPr>
          <a:xfrm>
            <a:off x="1104293" y="1761516"/>
            <a:ext cx="8946541" cy="4195481"/>
          </a:xfrm>
        </p:spPr>
        <p:txBody>
          <a:bodyPr/>
          <a:lstStyle/>
          <a:p>
            <a:r>
              <a:rPr lang="en-US" altLang="en-US" dirty="0">
                <a:latin typeface="Arial" panose="020B0604020202020204" pitchFamily="34" charset="0"/>
                <a:cs typeface="Arial" panose="020B0604020202020204" pitchFamily="34" charset="0"/>
              </a:rPr>
              <a:t>Competent person must evaluate the appropriate protective systems, this involves:</a:t>
            </a:r>
          </a:p>
          <a:p>
            <a:pPr lvl="1"/>
            <a:r>
              <a:rPr lang="en-US" altLang="en-US" dirty="0">
                <a:latin typeface="Arial" panose="020B0604020202020204" pitchFamily="34" charset="0"/>
                <a:cs typeface="Arial" panose="020B0604020202020204" pitchFamily="34" charset="0"/>
              </a:rPr>
              <a:t>Choose the appropriate system for each unique hazard and situation </a:t>
            </a:r>
          </a:p>
          <a:p>
            <a:pPr lvl="1"/>
            <a:r>
              <a:rPr lang="en-US" altLang="en-US" dirty="0">
                <a:latin typeface="Arial" panose="020B0604020202020204" pitchFamily="34" charset="0"/>
                <a:cs typeface="Arial" panose="020B0604020202020204" pitchFamily="34" charset="0"/>
              </a:rPr>
              <a:t>Ensure employees are properly trained on fall protection systems chosen</a:t>
            </a:r>
          </a:p>
          <a:p>
            <a:pPr lvl="1"/>
            <a:r>
              <a:rPr lang="en-US" altLang="en-US" dirty="0">
                <a:latin typeface="Arial" panose="020B0604020202020204" pitchFamily="34" charset="0"/>
                <a:cs typeface="Arial" panose="020B0604020202020204" pitchFamily="34" charset="0"/>
              </a:rPr>
              <a:t>Understand manufacturer’s recommendations and limitations of fall protection systems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460230F-E31C-48CA-AC94-718EAA6688BE}"/>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What is a Competent Person?</a:t>
            </a:r>
          </a:p>
        </p:txBody>
      </p:sp>
      <p:sp>
        <p:nvSpPr>
          <p:cNvPr id="21507" name="Content Placeholder 2">
            <a:extLst>
              <a:ext uri="{FF2B5EF4-FFF2-40B4-BE49-F238E27FC236}">
                <a16:creationId xmlns:a16="http://schemas.microsoft.com/office/drawing/2014/main" id="{E313FB63-7034-45CF-959E-92B139866084}"/>
              </a:ext>
            </a:extLst>
          </p:cNvPr>
          <p:cNvSpPr>
            <a:spLocks noGrp="1"/>
          </p:cNvSpPr>
          <p:nvPr>
            <p:ph idx="1"/>
          </p:nvPr>
        </p:nvSpPr>
        <p:spPr>
          <a:xfrm>
            <a:off x="994787" y="1537398"/>
            <a:ext cx="9867481" cy="4711001"/>
          </a:xfrm>
        </p:spPr>
        <p:txBody>
          <a:bodyPr/>
          <a:lstStyle/>
          <a:p>
            <a:pPr>
              <a:spcBef>
                <a:spcPct val="0"/>
              </a:spcBef>
              <a:spcAft>
                <a:spcPts val="800"/>
              </a:spcAft>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Through training, someone may be designated as a “Competent Person” for safety-related concerns on a jobsite, including fall hazards/fall protection.</a:t>
            </a:r>
          </a:p>
          <a:p>
            <a:pPr>
              <a:spcBef>
                <a:spcPct val="0"/>
              </a:spcBef>
              <a:spcAft>
                <a:spcPts val="800"/>
              </a:spcAft>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The Competent Person is responsible for:</a:t>
            </a:r>
          </a:p>
          <a:p>
            <a:pPr lvl="1">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Choosing the best system for each unique hazard/situation.</a:t>
            </a:r>
          </a:p>
          <a:p>
            <a:pPr lvl="1">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Ensuring employees are properly trained on the fall protection systems being utilized.</a:t>
            </a:r>
          </a:p>
          <a:p>
            <a:pPr lvl="1">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Understanding the recommendations and limitations of the fall protection systems utilized. </a:t>
            </a:r>
          </a:p>
        </p:txBody>
      </p:sp>
    </p:spTree>
    <p:extLst>
      <p:ext uri="{BB962C8B-B14F-4D97-AF65-F5344CB8AC3E}">
        <p14:creationId xmlns:p14="http://schemas.microsoft.com/office/powerpoint/2010/main" val="4005460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2" descr="Image shows a worker with a t-shirt that says &quot;Think Safety.&quot;" title="Image 1.15">
            <a:extLst>
              <a:ext uri="{FF2B5EF4-FFF2-40B4-BE49-F238E27FC236}">
                <a16:creationId xmlns:a16="http://schemas.microsoft.com/office/drawing/2014/main" id="{9702DC9B-1CED-4E45-920A-16E41C33A34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27184" y="1356738"/>
            <a:ext cx="3480324" cy="454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Content Placeholder 2">
            <a:extLst>
              <a:ext uri="{FF2B5EF4-FFF2-40B4-BE49-F238E27FC236}">
                <a16:creationId xmlns:a16="http://schemas.microsoft.com/office/drawing/2014/main" id="{0FA07580-B367-4612-904F-521874F2CEF9}"/>
              </a:ext>
            </a:extLst>
          </p:cNvPr>
          <p:cNvSpPr>
            <a:spLocks noGrp="1"/>
          </p:cNvSpPr>
          <p:nvPr>
            <p:ph idx="1"/>
          </p:nvPr>
        </p:nvSpPr>
        <p:spPr>
          <a:xfrm>
            <a:off x="994158" y="1586439"/>
            <a:ext cx="5596932" cy="4221163"/>
          </a:xfrm>
        </p:spPr>
        <p:txBody>
          <a:bodyPr>
            <a:normAutofit/>
          </a:bodyPr>
          <a:lstStyle/>
          <a:p>
            <a:pPr>
              <a:spcBef>
                <a:spcPct val="0"/>
              </a:spcBef>
              <a:spcAft>
                <a:spcPts val="800"/>
              </a:spcAft>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On a jobsite, the Competent Person is also responsible for:</a:t>
            </a:r>
          </a:p>
          <a:p>
            <a:pPr lvl="1">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Identifying existing and predictable fall hazards.</a:t>
            </a:r>
          </a:p>
          <a:p>
            <a:pPr lvl="1">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The authority to stop work and eliminate those hazards.</a:t>
            </a:r>
          </a:p>
          <a:p>
            <a:pPr lvl="1">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Authority to take prompt corrective  actions.</a:t>
            </a:r>
          </a:p>
        </p:txBody>
      </p:sp>
      <p:sp>
        <p:nvSpPr>
          <p:cNvPr id="22530" name="Title 1">
            <a:extLst>
              <a:ext uri="{FF2B5EF4-FFF2-40B4-BE49-F238E27FC236}">
                <a16:creationId xmlns:a16="http://schemas.microsoft.com/office/drawing/2014/main" id="{FD71E65D-2FCF-447F-8F04-AB9EEC1CDB0A}"/>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Competent Person</a:t>
            </a:r>
          </a:p>
        </p:txBody>
      </p:sp>
    </p:spTree>
    <p:extLst>
      <p:ext uri="{BB962C8B-B14F-4D97-AF65-F5344CB8AC3E}">
        <p14:creationId xmlns:p14="http://schemas.microsoft.com/office/powerpoint/2010/main" val="1449904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Fall Protection Training</a:t>
            </a:r>
          </a:p>
        </p:txBody>
      </p:sp>
      <p:sp>
        <p:nvSpPr>
          <p:cNvPr id="48131" name="Rectangle 3"/>
          <p:cNvSpPr>
            <a:spLocks noGrp="1" noChangeArrowheads="1"/>
          </p:cNvSpPr>
          <p:nvPr>
            <p:ph idx="1"/>
          </p:nvPr>
        </p:nvSpPr>
        <p:spPr>
          <a:xfrm>
            <a:off x="928872" y="1454343"/>
            <a:ext cx="8839200" cy="4705160"/>
          </a:xfrm>
        </p:spPr>
        <p:txBody>
          <a:bodyPr/>
          <a:lstStyle/>
          <a:p>
            <a:pPr eaLnBrk="1" hangingPunct="1">
              <a:lnSpc>
                <a:spcPct val="90000"/>
              </a:lnSpc>
              <a:buFontTx/>
              <a:buNone/>
            </a:pPr>
            <a:r>
              <a:rPr lang="en-US" altLang="en-US" sz="3200" dirty="0">
                <a:latin typeface="Arial" panose="020B0604020202020204" pitchFamily="34" charset="0"/>
                <a:cs typeface="Arial" panose="020B0604020202020204" pitchFamily="34" charset="0"/>
              </a:rPr>
              <a:t>Employers must train employees to: </a:t>
            </a:r>
          </a:p>
          <a:p>
            <a:pPr eaLnBrk="1" hangingPunct="1">
              <a:lnSpc>
                <a:spcPct val="90000"/>
              </a:lnSpc>
            </a:pPr>
            <a:r>
              <a:rPr lang="en-US" altLang="en-US" dirty="0">
                <a:latin typeface="Arial" panose="020B0604020202020204" pitchFamily="34" charset="0"/>
                <a:cs typeface="Arial" panose="020B0604020202020204" pitchFamily="34" charset="0"/>
              </a:rPr>
              <a:t>Understand the correct procedures for erecting, maintaining, disassembling, and inspecting the fall protection systems.</a:t>
            </a:r>
          </a:p>
          <a:p>
            <a:pPr eaLnBrk="1" hangingPunct="1">
              <a:lnSpc>
                <a:spcPct val="90000"/>
              </a:lnSpc>
            </a:pPr>
            <a:r>
              <a:rPr lang="en-US" altLang="en-US" dirty="0">
                <a:latin typeface="Arial" panose="020B0604020202020204" pitchFamily="34" charset="0"/>
                <a:cs typeface="Arial" panose="020B0604020202020204" pitchFamily="34" charset="0"/>
              </a:rPr>
              <a:t>The use and operation of guardrail systems, personal fall arrest systems, safety net systems, warning line systems, safety monitoring systems, controlled access zones, and other methods of fall protection to be used.</a:t>
            </a:r>
          </a:p>
          <a:p>
            <a:pPr eaLnBrk="1" hangingPunct="1">
              <a:lnSpc>
                <a:spcPct val="90000"/>
              </a:lnSpc>
            </a:pPr>
            <a:endParaRPr lang="en-US" altLang="en-US" sz="1200" dirty="0"/>
          </a:p>
          <a:p>
            <a:pPr eaLnBrk="1" hangingPunct="1">
              <a:lnSpc>
                <a:spcPct val="90000"/>
              </a:lnSpc>
            </a:pPr>
            <a:endParaRPr lang="en-US" altLang="en-US" dirty="0"/>
          </a:p>
          <a:p>
            <a:pPr lvl="1" eaLnBrk="1" hangingPunct="1">
              <a:lnSpc>
                <a:spcPct val="90000"/>
              </a:lnSpc>
            </a:pPr>
            <a:endParaRPr lang="en-US" altLang="en-US" sz="2000" dirty="0"/>
          </a:p>
          <a:p>
            <a:pPr lvl="1" eaLnBrk="1" hangingPunct="1">
              <a:lnSpc>
                <a:spcPct val="90000"/>
              </a:lnSpc>
            </a:pPr>
            <a:endParaRPr lang="en-US" alt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shows workers donning a personal fall arrest system." title="Image 1.16">
            <a:extLst>
              <a:ext uri="{FF2B5EF4-FFF2-40B4-BE49-F238E27FC236}">
                <a16:creationId xmlns:a16="http://schemas.microsoft.com/office/drawing/2014/main" id="{E916E812-56EF-4689-8E5C-4C3A6C0550A0}"/>
              </a:ext>
            </a:extLst>
          </p:cNvPr>
          <p:cNvPicPr>
            <a:picLocks noChangeAspect="1"/>
          </p:cNvPicPr>
          <p:nvPr/>
        </p:nvPicPr>
        <p:blipFill>
          <a:blip r:embed="rId3"/>
          <a:stretch>
            <a:fillRect/>
          </a:stretch>
        </p:blipFill>
        <p:spPr>
          <a:xfrm>
            <a:off x="7240843" y="1308527"/>
            <a:ext cx="4160582" cy="4458693"/>
          </a:xfrm>
          <a:prstGeom prst="rect">
            <a:avLst/>
          </a:prstGeom>
        </p:spPr>
      </p:pic>
      <p:sp>
        <p:nvSpPr>
          <p:cNvPr id="50179" name="Content Placeholder 2"/>
          <p:cNvSpPr>
            <a:spLocks noGrp="1"/>
          </p:cNvSpPr>
          <p:nvPr>
            <p:ph idx="1"/>
          </p:nvPr>
        </p:nvSpPr>
        <p:spPr>
          <a:xfrm>
            <a:off x="931237" y="1378349"/>
            <a:ext cx="6041067" cy="4659381"/>
          </a:xfrm>
        </p:spPr>
        <p:txBody>
          <a:bodyPr>
            <a:normAutofit/>
          </a:bodyPr>
          <a:lstStyle/>
          <a:p>
            <a:pPr marL="0" indent="0">
              <a:buFontTx/>
              <a:buNone/>
            </a:pPr>
            <a:r>
              <a:rPr lang="en-US" altLang="en-US" sz="3200" dirty="0">
                <a:latin typeface="Arial" panose="020B0604020202020204" pitchFamily="34" charset="0"/>
                <a:cs typeface="Arial" panose="020B0604020202020204" pitchFamily="34" charset="0"/>
              </a:rPr>
              <a:t>Employers must train employees on: </a:t>
            </a:r>
          </a:p>
          <a:p>
            <a:pPr eaLnBrk="1" hangingPunct="1">
              <a:lnSpc>
                <a:spcPct val="90000"/>
              </a:lnSpc>
            </a:pPr>
            <a:r>
              <a:rPr lang="en-US" altLang="en-US" dirty="0">
                <a:latin typeface="Arial" panose="020B0604020202020204" pitchFamily="34" charset="0"/>
                <a:cs typeface="Arial" panose="020B0604020202020204" pitchFamily="34" charset="0"/>
              </a:rPr>
              <a:t>Proper use of fall protection equipment.</a:t>
            </a:r>
          </a:p>
          <a:p>
            <a:pPr lvl="1">
              <a:lnSpc>
                <a:spcPct val="90000"/>
              </a:lnSpc>
            </a:pPr>
            <a:r>
              <a:rPr lang="en-US" altLang="en-US" dirty="0">
                <a:latin typeface="Arial" panose="020B0604020202020204" pitchFamily="34" charset="0"/>
                <a:cs typeface="Arial" panose="020B0604020202020204" pitchFamily="34" charset="0"/>
              </a:rPr>
              <a:t>Example: always inspect harness before each use and use approved anchor points.</a:t>
            </a:r>
          </a:p>
          <a:p>
            <a:pPr lvl="1"/>
            <a:endParaRPr lang="en-US" alt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Fall Protection Training, </a:t>
            </a:r>
            <a:r>
              <a:rPr lang="en-US" sz="2800" dirty="0">
                <a:latin typeface="Arial" panose="020B0604020202020204" pitchFamily="34" charset="0"/>
                <a:cs typeface="Arial" panose="020B0604020202020204" pitchFamily="34" charset="0"/>
              </a:rPr>
              <a:t>continued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continued 1</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a:normAutofit/>
          </a:bodyPr>
          <a:lstStyle/>
          <a:p>
            <a:pPr eaLnBrk="1" hangingPunct="1">
              <a:spcBef>
                <a:spcPct val="0"/>
              </a:spcBef>
            </a:pPr>
            <a:r>
              <a:rPr lang="en-US" altLang="en-US" sz="2000" dirty="0">
                <a:latin typeface="Arial" panose="020B0604020202020204" pitchFamily="34" charset="0"/>
                <a:cs typeface="Arial" panose="020B0604020202020204" pitchFamily="34" charset="0"/>
              </a:rPr>
              <a:t>It is not the intent to provide compliance-based training in this presentation, the intent is more to address hazard awareness in the residential construction (i.e. home building) industry, and to recognize the overlapping hazards present in many construction workplaces. </a:t>
            </a:r>
          </a:p>
          <a:p>
            <a:pPr eaLnBrk="1" hangingPunct="1">
              <a:spcBef>
                <a:spcPct val="0"/>
              </a:spcBef>
            </a:pPr>
            <a:r>
              <a:rPr lang="en-US" altLang="en-US" sz="2000" dirty="0">
                <a:latin typeface="Arial" panose="020B0604020202020204" pitchFamily="34" charset="0"/>
                <a:cs typeface="Arial" panose="020B0604020202020204" pitchFamily="34" charset="0"/>
              </a:rPr>
              <a:t>Photos shown in this presentation may depict situations that are not in compliance with applicable OSHA/safety requirements.</a:t>
            </a:r>
          </a:p>
          <a:p>
            <a:pPr eaLnBrk="1" hangingPunct="1">
              <a:spcBef>
                <a:spcPct val="0"/>
              </a:spcBef>
            </a:pPr>
            <a:r>
              <a:rPr lang="en-US" altLang="en-US" sz="2000" dirty="0">
                <a:latin typeface="Arial" panose="020B0604020202020204" pitchFamily="34" charset="0"/>
                <a:cs typeface="Arial" panose="020B0604020202020204" pitchFamily="34" charset="0"/>
              </a:rPr>
              <a:t>No legal advice is offered or implied, and no attorney-client relationship is intended or established.  If legal advice or other expert assistance is required the services of a competent professional person should be sought.</a:t>
            </a:r>
          </a:p>
          <a:p>
            <a:pPr eaLnBrk="1" hangingPunct="1">
              <a:spcBef>
                <a:spcPct val="0"/>
              </a:spcBef>
            </a:pPr>
            <a:r>
              <a:rPr lang="en-US" altLang="en-US" sz="2000" dirty="0">
                <a:latin typeface="Arial" panose="020B0604020202020204" pitchFamily="34" charset="0"/>
                <a:cs typeface="Arial" panose="020B0604020202020204" pitchFamily="34" charset="0"/>
              </a:rPr>
              <a:t>It is the responsibility of the employer and its employees to comply with all pertinent OSHA/safety rules and regulations in the jurisdiction in which they work.</a:t>
            </a:r>
          </a:p>
        </p:txBody>
      </p:sp>
    </p:spTree>
    <p:extLst>
      <p:ext uri="{BB962C8B-B14F-4D97-AF65-F5344CB8AC3E}">
        <p14:creationId xmlns:p14="http://schemas.microsoft.com/office/powerpoint/2010/main" val="146325670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Fall Protection Training, </a:t>
            </a:r>
            <a:r>
              <a:rPr lang="en-US" sz="2800" dirty="0">
                <a:latin typeface="Arial" panose="020B0604020202020204" pitchFamily="34" charset="0"/>
                <a:cs typeface="Arial" panose="020B0604020202020204" pitchFamily="34" charset="0"/>
              </a:rPr>
              <a:t>continued 2</a:t>
            </a:r>
            <a:endParaRPr lang="en-US" dirty="0">
              <a:latin typeface="Arial" panose="020B0604020202020204" pitchFamily="34" charset="0"/>
              <a:cs typeface="Arial" panose="020B0604020202020204" pitchFamily="34" charset="0"/>
            </a:endParaRPr>
          </a:p>
        </p:txBody>
      </p:sp>
      <p:sp>
        <p:nvSpPr>
          <p:cNvPr id="52227" name="Content Placeholder 2"/>
          <p:cNvSpPr>
            <a:spLocks noGrp="1"/>
          </p:cNvSpPr>
          <p:nvPr>
            <p:ph idx="1"/>
          </p:nvPr>
        </p:nvSpPr>
        <p:spPr>
          <a:xfrm>
            <a:off x="927149" y="1500727"/>
            <a:ext cx="8946541" cy="4195481"/>
          </a:xfrm>
        </p:spPr>
        <p:txBody>
          <a:bodyPr>
            <a:normAutofit fontScale="40000" lnSpcReduction="20000"/>
          </a:bodyPr>
          <a:lstStyle/>
          <a:p>
            <a:pPr>
              <a:buFontTx/>
              <a:buNone/>
            </a:pPr>
            <a:r>
              <a:rPr lang="en-US" altLang="en-US" sz="8000" dirty="0">
                <a:latin typeface="Arial" panose="020B0604020202020204" pitchFamily="34" charset="0"/>
                <a:cs typeface="Arial" panose="020B0604020202020204" pitchFamily="34" charset="0"/>
              </a:rPr>
              <a:t>Employers must train employees on:</a:t>
            </a:r>
          </a:p>
          <a:p>
            <a:pPr>
              <a:spcAft>
                <a:spcPts val="500"/>
              </a:spcAft>
            </a:pPr>
            <a:r>
              <a:rPr lang="en-US" altLang="en-US" sz="5900" dirty="0">
                <a:latin typeface="Arial" panose="020B0604020202020204" pitchFamily="34" charset="0"/>
                <a:cs typeface="Arial" panose="020B0604020202020204" pitchFamily="34" charset="0"/>
              </a:rPr>
              <a:t>The nature of fall hazards in the work area.</a:t>
            </a:r>
          </a:p>
          <a:p>
            <a:pPr>
              <a:spcAft>
                <a:spcPts val="500"/>
              </a:spcAft>
            </a:pPr>
            <a:r>
              <a:rPr lang="en-US" altLang="en-US" sz="5900" dirty="0">
                <a:latin typeface="Arial" panose="020B0604020202020204" pitchFamily="34" charset="0"/>
                <a:cs typeface="Arial" panose="020B0604020202020204" pitchFamily="34" charset="0"/>
              </a:rPr>
              <a:t>Correct procedures for erecting, maintaining, disassembling and inspecting the fall protection systems to be used.</a:t>
            </a:r>
          </a:p>
          <a:p>
            <a:pPr>
              <a:spcAft>
                <a:spcPts val="500"/>
              </a:spcAft>
            </a:pPr>
            <a:r>
              <a:rPr lang="en-US" altLang="en-US" sz="5900" dirty="0">
                <a:latin typeface="Arial" panose="020B0604020202020204" pitchFamily="34" charset="0"/>
                <a:cs typeface="Arial" panose="020B0604020202020204" pitchFamily="34" charset="0"/>
              </a:rPr>
              <a:t>The use and operation of conventional fall protection systems.</a:t>
            </a:r>
          </a:p>
          <a:p>
            <a:pPr>
              <a:spcAft>
                <a:spcPts val="500"/>
              </a:spcAft>
            </a:pPr>
            <a:r>
              <a:rPr lang="en-US" altLang="en-US" sz="5900" dirty="0">
                <a:latin typeface="Arial" panose="020B0604020202020204" pitchFamily="34" charset="0"/>
                <a:cs typeface="Arial" panose="020B0604020202020204" pitchFamily="34" charset="0"/>
              </a:rPr>
              <a:t>The role of each employee in the fall protection system used.</a:t>
            </a:r>
          </a:p>
          <a:p>
            <a:pPr>
              <a:spcAft>
                <a:spcPts val="500"/>
              </a:spcAft>
              <a:buNone/>
            </a:pPr>
            <a:r>
              <a:rPr lang="en-US" altLang="en-US" sz="5900"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Fall Protection Training, </a:t>
            </a:r>
            <a:r>
              <a:rPr lang="en-US" sz="2800" dirty="0">
                <a:latin typeface="Arial" panose="020B0604020202020204" pitchFamily="34" charset="0"/>
                <a:cs typeface="Arial" panose="020B0604020202020204" pitchFamily="34" charset="0"/>
              </a:rPr>
              <a:t>continued 3</a:t>
            </a:r>
            <a:endParaRPr lang="en-US" dirty="0">
              <a:latin typeface="Arial" panose="020B0604020202020204" pitchFamily="34" charset="0"/>
              <a:cs typeface="Arial" panose="020B0604020202020204" pitchFamily="34" charset="0"/>
            </a:endParaRPr>
          </a:p>
        </p:txBody>
      </p:sp>
      <p:sp>
        <p:nvSpPr>
          <p:cNvPr id="54275" name="Content Placeholder 2"/>
          <p:cNvSpPr>
            <a:spLocks noGrp="1"/>
          </p:cNvSpPr>
          <p:nvPr>
            <p:ph idx="1"/>
          </p:nvPr>
        </p:nvSpPr>
        <p:spPr>
          <a:xfrm>
            <a:off x="932837" y="1435096"/>
            <a:ext cx="8946541" cy="4195481"/>
          </a:xfrm>
        </p:spPr>
        <p:txBody>
          <a:bodyPr>
            <a:normAutofit fontScale="92500" lnSpcReduction="10000"/>
          </a:bodyPr>
          <a:lstStyle/>
          <a:p>
            <a:pPr>
              <a:buFontTx/>
              <a:buNone/>
            </a:pPr>
            <a:r>
              <a:rPr lang="en-US" altLang="en-US" sz="3500" dirty="0">
                <a:latin typeface="Arial" panose="020B0604020202020204" pitchFamily="34" charset="0"/>
                <a:cs typeface="Arial" panose="020B0604020202020204" pitchFamily="34" charset="0"/>
              </a:rPr>
              <a:t>Employers must train employees on:</a:t>
            </a:r>
          </a:p>
          <a:p>
            <a:pPr>
              <a:spcAft>
                <a:spcPts val="500"/>
              </a:spcAft>
            </a:pPr>
            <a:r>
              <a:rPr lang="en-US" altLang="en-US" dirty="0">
                <a:latin typeface="Arial" panose="020B0604020202020204" pitchFamily="34" charset="0"/>
                <a:cs typeface="Arial" panose="020B0604020202020204" pitchFamily="34" charset="0"/>
              </a:rPr>
              <a:t>The limitations on the use of mechanical equipment during the performance of roofing work on low-sloped roofs.</a:t>
            </a:r>
          </a:p>
          <a:p>
            <a:pPr>
              <a:spcAft>
                <a:spcPts val="500"/>
              </a:spcAft>
            </a:pPr>
            <a:r>
              <a:rPr lang="en-US" altLang="en-US" dirty="0">
                <a:latin typeface="Arial" panose="020B0604020202020204" pitchFamily="34" charset="0"/>
                <a:cs typeface="Arial" panose="020B0604020202020204" pitchFamily="34" charset="0"/>
              </a:rPr>
              <a:t>The correct procedures for the handling and storage of equipment and materials and the erection of overhead protection.</a:t>
            </a:r>
          </a:p>
          <a:p>
            <a:pPr>
              <a:spcAft>
                <a:spcPts val="500"/>
              </a:spcAft>
            </a:pPr>
            <a:r>
              <a:rPr lang="en-US" altLang="en-US" dirty="0">
                <a:latin typeface="Arial" panose="020B0604020202020204" pitchFamily="34" charset="0"/>
                <a:cs typeface="Arial" panose="020B0604020202020204" pitchFamily="34" charset="0"/>
              </a:rPr>
              <a:t>The role of employees in fall protection plans.</a:t>
            </a:r>
          </a:p>
          <a:p>
            <a:pPr>
              <a:spcAft>
                <a:spcPts val="500"/>
              </a:spcAft>
              <a:buNone/>
            </a:pPr>
            <a:r>
              <a:rPr lang="en-US" altLang="en-US"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Fall Protection Training, </a:t>
            </a:r>
            <a:r>
              <a:rPr lang="en-US" sz="2800" dirty="0">
                <a:latin typeface="Arial" panose="020B0604020202020204" pitchFamily="34" charset="0"/>
                <a:cs typeface="Arial" panose="020B0604020202020204" pitchFamily="34" charset="0"/>
              </a:rPr>
              <a:t>continued 4</a:t>
            </a:r>
            <a:endParaRPr lang="en-US" dirty="0">
              <a:latin typeface="Arial" panose="020B0604020202020204" pitchFamily="34" charset="0"/>
              <a:cs typeface="Arial" panose="020B0604020202020204" pitchFamily="34" charset="0"/>
            </a:endParaRPr>
          </a:p>
        </p:txBody>
      </p:sp>
      <p:sp>
        <p:nvSpPr>
          <p:cNvPr id="56323" name="Content Placeholder 2"/>
          <p:cNvSpPr>
            <a:spLocks noGrp="1"/>
          </p:cNvSpPr>
          <p:nvPr>
            <p:ph idx="1"/>
          </p:nvPr>
        </p:nvSpPr>
        <p:spPr>
          <a:xfrm>
            <a:off x="931856" y="1524271"/>
            <a:ext cx="8946541" cy="4195481"/>
          </a:xfrm>
        </p:spPr>
        <p:txBody>
          <a:bodyPr>
            <a:normAutofit fontScale="77500" lnSpcReduction="20000"/>
          </a:bodyPr>
          <a:lstStyle/>
          <a:p>
            <a:pPr>
              <a:buFontTx/>
              <a:buNone/>
            </a:pPr>
            <a:r>
              <a:rPr lang="en-US" altLang="en-US" sz="4100" dirty="0">
                <a:latin typeface="Arial" panose="020B0604020202020204" pitchFamily="34" charset="0"/>
                <a:cs typeface="Arial" panose="020B0604020202020204" pitchFamily="34" charset="0"/>
              </a:rPr>
              <a:t>Employers must certify training:</a:t>
            </a:r>
          </a:p>
          <a:p>
            <a:r>
              <a:rPr lang="en-US" altLang="en-US" dirty="0">
                <a:latin typeface="Arial" panose="020B0604020202020204" pitchFamily="34" charset="0"/>
                <a:cs typeface="Arial" panose="020B0604020202020204" pitchFamily="34" charset="0"/>
              </a:rPr>
              <a:t>Written certification must include:</a:t>
            </a:r>
          </a:p>
          <a:p>
            <a:pPr lvl="1"/>
            <a:r>
              <a:rPr lang="en-US" altLang="en-US" dirty="0">
                <a:latin typeface="Arial" panose="020B0604020202020204" pitchFamily="34" charset="0"/>
                <a:cs typeface="Arial" panose="020B0604020202020204" pitchFamily="34" charset="0"/>
              </a:rPr>
              <a:t>Name of employee trained</a:t>
            </a:r>
          </a:p>
          <a:p>
            <a:pPr lvl="1"/>
            <a:r>
              <a:rPr lang="en-US" altLang="en-US" dirty="0">
                <a:latin typeface="Arial" panose="020B0604020202020204" pitchFamily="34" charset="0"/>
                <a:cs typeface="Arial" panose="020B0604020202020204" pitchFamily="34" charset="0"/>
              </a:rPr>
              <a:t>Date of training</a:t>
            </a:r>
          </a:p>
          <a:p>
            <a:pPr lvl="1"/>
            <a:r>
              <a:rPr lang="en-US" altLang="en-US" dirty="0">
                <a:latin typeface="Arial" panose="020B0604020202020204" pitchFamily="34" charset="0"/>
                <a:cs typeface="Arial" panose="020B0604020202020204" pitchFamily="34" charset="0"/>
              </a:rPr>
              <a:t>Signature of person conducting training </a:t>
            </a:r>
          </a:p>
          <a:p>
            <a:r>
              <a:rPr lang="en-US" altLang="en-US" dirty="0">
                <a:latin typeface="Arial" panose="020B0604020202020204" pitchFamily="34" charset="0"/>
                <a:cs typeface="Arial" panose="020B0604020202020204" pitchFamily="34" charset="0"/>
              </a:rPr>
              <a:t>Latest training certification must be maintained</a:t>
            </a:r>
          </a:p>
          <a:p>
            <a:r>
              <a:rPr lang="en-US" altLang="en-US" dirty="0">
                <a:latin typeface="Arial" panose="020B0604020202020204" pitchFamily="34" charset="0"/>
                <a:cs typeface="Arial" panose="020B0604020202020204" pitchFamily="34" charset="0"/>
              </a:rPr>
              <a:t>Retrain employees when employer has reason to believe it is necessary or changes have been made to fall protection.</a:t>
            </a:r>
          </a:p>
          <a:p>
            <a:pPr lvl="1"/>
            <a:endParaRPr lang="en-US" altLang="en-US" dirty="0"/>
          </a:p>
          <a:p>
            <a:pPr lvl="1"/>
            <a:endParaRPr lang="en-US" altLang="en-US" dirty="0"/>
          </a:p>
          <a:p>
            <a:pPr>
              <a:spcAft>
                <a:spcPts val="500"/>
              </a:spcAft>
              <a:buNone/>
            </a:pPr>
            <a:r>
              <a:rPr lang="en-US" altLang="en-US"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Competent Person Responsibilities</a:t>
            </a:r>
          </a:p>
        </p:txBody>
      </p:sp>
      <p:sp>
        <p:nvSpPr>
          <p:cNvPr id="58371" name="Rectangle 3"/>
          <p:cNvSpPr>
            <a:spLocks noGrp="1" noChangeArrowheads="1"/>
          </p:cNvSpPr>
          <p:nvPr>
            <p:ph idx="1"/>
          </p:nvPr>
        </p:nvSpPr>
        <p:spPr>
          <a:xfrm>
            <a:off x="1103312" y="1681438"/>
            <a:ext cx="8946541" cy="4195481"/>
          </a:xfrm>
        </p:spPr>
        <p:txBody>
          <a:bodyPr/>
          <a:lstStyle/>
          <a:p>
            <a:pPr eaLnBrk="1" hangingPunct="1">
              <a:buFontTx/>
              <a:buNone/>
            </a:pPr>
            <a:r>
              <a:rPr lang="en-US" altLang="en-US" b="1" dirty="0">
                <a:latin typeface="Arial" panose="020B0604020202020204" pitchFamily="34" charset="0"/>
                <a:cs typeface="Arial" panose="020B0604020202020204" pitchFamily="34" charset="0"/>
              </a:rPr>
              <a:t>Designated </a:t>
            </a:r>
            <a:r>
              <a:rPr lang="en-US" altLang="en-US" b="1" i="1" dirty="0">
                <a:latin typeface="Arial" panose="020B0604020202020204" pitchFamily="34" charset="0"/>
                <a:cs typeface="Arial" panose="020B0604020202020204" pitchFamily="34" charset="0"/>
              </a:rPr>
              <a:t>competent person</a:t>
            </a:r>
            <a:r>
              <a:rPr lang="en-US" altLang="en-US" b="1" dirty="0">
                <a:latin typeface="Arial" panose="020B0604020202020204" pitchFamily="34" charset="0"/>
                <a:cs typeface="Arial" panose="020B0604020202020204" pitchFamily="34" charset="0"/>
              </a:rPr>
              <a:t>:</a:t>
            </a:r>
          </a:p>
          <a:p>
            <a:pPr eaLnBrk="1" hangingPunct="1"/>
            <a:r>
              <a:rPr lang="en-US" altLang="en-US" dirty="0">
                <a:latin typeface="Arial" panose="020B0604020202020204" pitchFamily="34" charset="0"/>
                <a:cs typeface="Arial" panose="020B0604020202020204" pitchFamily="34" charset="0"/>
              </a:rPr>
              <a:t>Responsible for identifying existing and predictable hazards</a:t>
            </a:r>
          </a:p>
          <a:p>
            <a:pPr eaLnBrk="1" hangingPunct="1"/>
            <a:r>
              <a:rPr lang="en-US" altLang="en-US" dirty="0">
                <a:latin typeface="Arial" panose="020B0604020202020204" pitchFamily="34" charset="0"/>
                <a:cs typeface="Arial" panose="020B0604020202020204" pitchFamily="34" charset="0"/>
              </a:rPr>
              <a:t>Has authority to </a:t>
            </a:r>
            <a:r>
              <a:rPr lang="en-US" altLang="en-US" b="1" dirty="0">
                <a:latin typeface="Arial" panose="020B0604020202020204" pitchFamily="34" charset="0"/>
                <a:cs typeface="Arial" panose="020B0604020202020204" pitchFamily="34" charset="0"/>
              </a:rPr>
              <a:t>eliminate</a:t>
            </a:r>
            <a:r>
              <a:rPr lang="en-US" altLang="en-US" dirty="0">
                <a:latin typeface="Arial" panose="020B0604020202020204" pitchFamily="34" charset="0"/>
                <a:cs typeface="Arial" panose="020B0604020202020204" pitchFamily="34" charset="0"/>
              </a:rPr>
              <a:t> fall hazards </a:t>
            </a:r>
          </a:p>
          <a:p>
            <a:pPr eaLnBrk="1" hangingPunct="1"/>
            <a:r>
              <a:rPr lang="en-US" altLang="en-US" dirty="0">
                <a:latin typeface="Arial" panose="020B0604020202020204" pitchFamily="34" charset="0"/>
                <a:cs typeface="Arial" panose="020B0604020202020204" pitchFamily="34" charset="0"/>
              </a:rPr>
              <a:t>Has authority to </a:t>
            </a:r>
            <a:r>
              <a:rPr lang="en-US" altLang="en-US" b="1" u="sng" dirty="0">
                <a:latin typeface="Arial" panose="020B0604020202020204" pitchFamily="34" charset="0"/>
                <a:cs typeface="Arial" panose="020B0604020202020204" pitchFamily="34" charset="0"/>
              </a:rPr>
              <a:t>stop work</a:t>
            </a:r>
            <a:r>
              <a:rPr lang="en-US" altLang="en-US" u="sng"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if unsafe conditions exists</a:t>
            </a:r>
          </a:p>
          <a:p>
            <a:pPr eaLnBrk="1" hangingPunct="1"/>
            <a:r>
              <a:rPr lang="en-US" altLang="en-US" dirty="0">
                <a:latin typeface="Arial" panose="020B0604020202020204" pitchFamily="34" charset="0"/>
                <a:cs typeface="Arial" panose="020B0604020202020204" pitchFamily="34" charset="0"/>
              </a:rPr>
              <a:t>Has authorization to take prompt corrective actions to eliminate them</a:t>
            </a:r>
          </a:p>
          <a:p>
            <a:pPr eaLnBrk="1" hangingPunct="1"/>
            <a:endParaRPr lang="en-US" altLang="en-US" dirty="0"/>
          </a:p>
          <a:p>
            <a:pPr eaLnBrk="1" hangingPunct="1"/>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Qualified Person	</a:t>
            </a:r>
          </a:p>
        </p:txBody>
      </p:sp>
      <p:sp>
        <p:nvSpPr>
          <p:cNvPr id="60419" name="Content Placeholder 2"/>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A qualified person:</a:t>
            </a:r>
          </a:p>
          <a:p>
            <a:pPr lvl="1"/>
            <a:r>
              <a:rPr lang="en-US" altLang="en-US" dirty="0">
                <a:latin typeface="Arial" panose="020B0604020202020204" pitchFamily="34" charset="0"/>
                <a:cs typeface="Arial" panose="020B0604020202020204" pitchFamily="34" charset="0"/>
              </a:rPr>
              <a:t>Has a recognizable degree, experience, professional standing, or through extensive knowledge, training and experience has demonstrated the ability to resolve subject matter issues.</a:t>
            </a:r>
          </a:p>
          <a:p>
            <a:pPr lvl="1"/>
            <a:r>
              <a:rPr lang="en-US" altLang="en-US" dirty="0">
                <a:latin typeface="Arial" panose="020B0604020202020204" pitchFamily="34" charset="0"/>
                <a:cs typeface="Arial" panose="020B0604020202020204" pitchFamily="34" charset="0"/>
              </a:rPr>
              <a:t>Responsible for design, installation, use and supervision of anchorage points as part of a complete personal fall arrest system.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Copyright Information © 2018 </a:t>
            </a:r>
            <a:endParaRPr lang="en-US" dirty="0"/>
          </a:p>
        </p:txBody>
      </p:sp>
      <p:sp>
        <p:nvSpPr>
          <p:cNvPr id="3" name="Content Placeholder 2"/>
          <p:cNvSpPr>
            <a:spLocks noGrp="1"/>
          </p:cNvSpPr>
          <p:nvPr>
            <p:ph idx="1"/>
          </p:nvPr>
        </p:nvSpPr>
        <p:spPr>
          <a:xfrm>
            <a:off x="1103312" y="1664208"/>
            <a:ext cx="9339136" cy="4584191"/>
          </a:xfrm>
        </p:spPr>
        <p:txBody>
          <a:bodyPr>
            <a:normAutofit fontScale="70000" lnSpcReduction="20000"/>
          </a:bodyPr>
          <a:lstStyle/>
          <a:p>
            <a:r>
              <a:rPr lang="en-US" dirty="0">
                <a:latin typeface="Arial" panose="020B0604020202020204" pitchFamily="34" charset="0"/>
                <a:cs typeface="Arial" panose="020B0604020202020204" pitchFamily="34" charset="0"/>
              </a:rPr>
              <a:t>This material is the copyrighted property of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a:t>
            </a:r>
            <a:r>
              <a:rPr lang="en-US" dirty="0">
                <a:latin typeface="Arial" panose="020B0604020202020204" pitchFamily="34" charset="0"/>
                <a:cs typeface="Arial" panose="020B0604020202020204" pitchFamily="34" charset="0"/>
              </a:rPr>
              <a:t>. By federal regulation, OSHA reserves a license to use and disseminate such material for the purpose of promoting safety and health in the workplace.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 </a:t>
            </a:r>
            <a:r>
              <a:rPr lang="en-US" dirty="0">
                <a:latin typeface="Arial" panose="020B0604020202020204" pitchFamily="34" charset="0"/>
                <a:cs typeface="Arial" panose="020B0604020202020204" pitchFamily="34" charset="0"/>
              </a:rPr>
              <a:t>hereby authorizes employers and workplace safety and health professionals to use this material, distributed by or through OSHA, in their workplaces or practices in accordance with the guidance contained in the material.</a:t>
            </a:r>
          </a:p>
          <a:p>
            <a:r>
              <a:rPr lang="en-US" dirty="0">
                <a:latin typeface="Arial" panose="020B0604020202020204" pitchFamily="34" charset="0"/>
                <a:cs typeface="Arial" panose="020B0604020202020204" pitchFamily="34"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endParaRPr lang="en-US" dirty="0"/>
          </a:p>
        </p:txBody>
      </p:sp>
    </p:spTree>
    <p:extLst>
      <p:ext uri="{BB962C8B-B14F-4D97-AF65-F5344CB8AC3E}">
        <p14:creationId xmlns:p14="http://schemas.microsoft.com/office/powerpoint/2010/main" val="283758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Course Agenda</a:t>
            </a:r>
          </a:p>
        </p:txBody>
      </p:sp>
      <p:sp>
        <p:nvSpPr>
          <p:cNvPr id="3" name="Content Placeholder 2"/>
          <p:cNvSpPr>
            <a:spLocks noGrp="1"/>
          </p:cNvSpPr>
          <p:nvPr>
            <p:ph idx="1"/>
          </p:nvPr>
        </p:nvSpPr>
        <p:spPr>
          <a:xfrm>
            <a:off x="1103312" y="2052918"/>
            <a:ext cx="10912476" cy="4195481"/>
          </a:xfrm>
        </p:spPr>
        <p:txBody>
          <a:bodyPr/>
          <a:lstStyle/>
          <a:p>
            <a:r>
              <a:rPr lang="en-US" b="1" dirty="0">
                <a:latin typeface="Arial" panose="020B0604020202020204" pitchFamily="34" charset="0"/>
                <a:cs typeface="Arial" panose="020B0604020202020204" pitchFamily="34" charset="0"/>
              </a:rPr>
              <a:t>Section 1: </a:t>
            </a:r>
            <a:r>
              <a:rPr lang="en-US" dirty="0">
                <a:latin typeface="Arial" panose="020B0604020202020204" pitchFamily="34" charset="0"/>
                <a:cs typeface="Arial" panose="020B0604020202020204" pitchFamily="34" charset="0"/>
              </a:rPr>
              <a:t>Introduction / Overview of Fall Protection - 30 minutes</a:t>
            </a:r>
          </a:p>
          <a:p>
            <a:r>
              <a:rPr lang="en-US" b="1" dirty="0">
                <a:latin typeface="Arial" panose="020B0604020202020204" pitchFamily="34" charset="0"/>
                <a:cs typeface="Arial" panose="020B0604020202020204" pitchFamily="34" charset="0"/>
              </a:rPr>
              <a:t>Section 2: </a:t>
            </a:r>
            <a:r>
              <a:rPr lang="en-US" dirty="0">
                <a:latin typeface="Arial" panose="020B0604020202020204" pitchFamily="34" charset="0"/>
                <a:cs typeface="Arial" panose="020B0604020202020204" pitchFamily="34" charset="0"/>
              </a:rPr>
              <a:t>Ladders - 30 minutes</a:t>
            </a:r>
          </a:p>
          <a:p>
            <a:r>
              <a:rPr lang="en-US" b="1" dirty="0">
                <a:latin typeface="Arial" panose="020B0604020202020204" pitchFamily="34" charset="0"/>
                <a:cs typeface="Arial" panose="020B0604020202020204" pitchFamily="34" charset="0"/>
              </a:rPr>
              <a:t>Section 3: </a:t>
            </a:r>
            <a:r>
              <a:rPr lang="en-US" dirty="0">
                <a:latin typeface="Arial" panose="020B0604020202020204" pitchFamily="34" charset="0"/>
                <a:cs typeface="Arial" panose="020B0604020202020204" pitchFamily="34" charset="0"/>
              </a:rPr>
              <a:t>Scaffolds - 45 minutes</a:t>
            </a:r>
          </a:p>
          <a:p>
            <a:r>
              <a:rPr lang="en-US" b="1" dirty="0">
                <a:latin typeface="Arial" panose="020B0604020202020204" pitchFamily="34" charset="0"/>
                <a:cs typeface="Arial" panose="020B0604020202020204" pitchFamily="34" charset="0"/>
              </a:rPr>
              <a:t>Section 4: </a:t>
            </a:r>
            <a:r>
              <a:rPr lang="en-US" dirty="0">
                <a:latin typeface="Arial" panose="020B0604020202020204" pitchFamily="34" charset="0"/>
                <a:cs typeface="Arial" panose="020B0604020202020204" pitchFamily="34" charset="0"/>
              </a:rPr>
              <a:t>Conventional Fall Protection - 60 minutes</a:t>
            </a:r>
          </a:p>
          <a:p>
            <a:r>
              <a:rPr lang="en-US" b="1" dirty="0">
                <a:latin typeface="Arial" panose="020B0604020202020204" pitchFamily="34" charset="0"/>
                <a:cs typeface="Arial" panose="020B0604020202020204" pitchFamily="34" charset="0"/>
              </a:rPr>
              <a:t>Section 5: </a:t>
            </a:r>
            <a:r>
              <a:rPr lang="en-US" dirty="0">
                <a:latin typeface="Arial" panose="020B0604020202020204" pitchFamily="34" charset="0"/>
                <a:cs typeface="Arial" panose="020B0604020202020204" pitchFamily="34" charset="0"/>
              </a:rPr>
              <a:t>Additional Fall Protection Systems - 60 minutes</a:t>
            </a:r>
          </a:p>
          <a:p>
            <a:r>
              <a:rPr lang="en-US" b="1" dirty="0">
                <a:latin typeface="Arial" panose="020B0604020202020204" pitchFamily="34" charset="0"/>
                <a:cs typeface="Arial" panose="020B0604020202020204" pitchFamily="34" charset="0"/>
              </a:rPr>
              <a:t>Section 6: </a:t>
            </a:r>
            <a:r>
              <a:rPr lang="en-US" dirty="0">
                <a:latin typeface="Arial" panose="020B0604020202020204" pitchFamily="34" charset="0"/>
                <a:cs typeface="Arial" panose="020B0604020202020204" pitchFamily="34" charset="0"/>
              </a:rPr>
              <a:t>Rescue - 15 minutes</a:t>
            </a:r>
          </a:p>
          <a:p>
            <a:endParaRPr lang="en-US" dirty="0"/>
          </a:p>
        </p:txBody>
      </p:sp>
    </p:spTree>
    <p:extLst>
      <p:ext uri="{BB962C8B-B14F-4D97-AF65-F5344CB8AC3E}">
        <p14:creationId xmlns:p14="http://schemas.microsoft.com/office/powerpoint/2010/main" val="56023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Course Objectives</a:t>
            </a:r>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Recognize common fall hazards in residential construction.</a:t>
            </a:r>
          </a:p>
          <a:p>
            <a:r>
              <a:rPr lang="en-US" dirty="0">
                <a:latin typeface="Arial" panose="020B0604020202020204" pitchFamily="34" charset="0"/>
                <a:cs typeface="Arial" panose="020B0604020202020204" pitchFamily="34" charset="0"/>
              </a:rPr>
              <a:t>Identify when fall protection is required.</a:t>
            </a:r>
          </a:p>
          <a:p>
            <a:r>
              <a:rPr lang="en-US" dirty="0">
                <a:latin typeface="Arial" panose="020B0604020202020204" pitchFamily="34" charset="0"/>
                <a:cs typeface="Arial" panose="020B0604020202020204" pitchFamily="34" charset="0"/>
              </a:rPr>
              <a:t>Determine which protection system to use for a given fall hazard.</a:t>
            </a:r>
          </a:p>
          <a:p>
            <a:r>
              <a:rPr lang="en-US" dirty="0">
                <a:latin typeface="Arial" panose="020B0604020202020204" pitchFamily="34" charset="0"/>
                <a:cs typeface="Arial" panose="020B0604020202020204" pitchFamily="34" charset="0"/>
              </a:rPr>
              <a:t>Understand the key requirements and basic safety practices for each protection system.</a:t>
            </a:r>
          </a:p>
          <a:p>
            <a:r>
              <a:rPr lang="en-US" dirty="0">
                <a:latin typeface="Arial" panose="020B0604020202020204" pitchFamily="34" charset="0"/>
                <a:cs typeface="Arial" panose="020B0604020202020204" pitchFamily="34" charset="0"/>
              </a:rPr>
              <a:t>Understand the safety requirements and practices for ladders and scaffolding.</a:t>
            </a:r>
          </a:p>
        </p:txBody>
      </p:sp>
    </p:spTree>
    <p:extLst>
      <p:ext uri="{BB962C8B-B14F-4D97-AF65-F5344CB8AC3E}">
        <p14:creationId xmlns:p14="http://schemas.microsoft.com/office/powerpoint/2010/main" val="320670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a:t>
            </a:r>
          </a:p>
        </p:txBody>
      </p:sp>
      <p:sp>
        <p:nvSpPr>
          <p:cNvPr id="3" name="Text Placeholder 2"/>
          <p:cNvSpPr>
            <a:spLocks noGrp="1"/>
          </p:cNvSpPr>
          <p:nvPr>
            <p:ph type="body" idx="1"/>
          </p:nvPr>
        </p:nvSpPr>
        <p:spPr/>
        <p:txBody>
          <a:bodyPr/>
          <a:lstStyle/>
          <a:p>
            <a:r>
              <a:rPr lang="en-US" dirty="0"/>
              <a:t>Overview of fall protection</a:t>
            </a:r>
          </a:p>
        </p:txBody>
      </p:sp>
    </p:spTree>
    <p:extLst>
      <p:ext uri="{BB962C8B-B14F-4D97-AF65-F5344CB8AC3E}">
        <p14:creationId xmlns:p14="http://schemas.microsoft.com/office/powerpoint/2010/main" val="223329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Learning Objectives: Section 1</a:t>
            </a:r>
          </a:p>
        </p:txBody>
      </p:sp>
      <p:sp>
        <p:nvSpPr>
          <p:cNvPr id="13315" name="Rectangle 3"/>
          <p:cNvSpPr>
            <a:spLocks noGrp="1" noChangeArrowheads="1"/>
          </p:cNvSpPr>
          <p:nvPr>
            <p:ph idx="1"/>
          </p:nvPr>
        </p:nvSpPr>
        <p:spPr>
          <a:xfrm>
            <a:off x="795337" y="1485901"/>
            <a:ext cx="9463087" cy="4525963"/>
          </a:xfrm>
        </p:spPr>
        <p:txBody>
          <a:bodyPr/>
          <a:lstStyle/>
          <a:p>
            <a:pPr>
              <a:spcAft>
                <a:spcPts val="500"/>
              </a:spcAft>
            </a:pPr>
            <a:r>
              <a:rPr lang="en-US" altLang="en-US" dirty="0">
                <a:latin typeface="Arial" panose="020B0604020202020204" pitchFamily="34" charset="0"/>
                <a:cs typeface="Arial" panose="020B0604020202020204" pitchFamily="34" charset="0"/>
              </a:rPr>
              <a:t>State why fall protection is important.</a:t>
            </a:r>
          </a:p>
          <a:p>
            <a:pPr>
              <a:spcAft>
                <a:spcPts val="500"/>
              </a:spcAft>
            </a:pPr>
            <a:r>
              <a:rPr lang="en-US" altLang="en-US" dirty="0">
                <a:latin typeface="Arial" panose="020B0604020202020204" pitchFamily="34" charset="0"/>
                <a:cs typeface="Arial" panose="020B0604020202020204" pitchFamily="34" charset="0"/>
              </a:rPr>
              <a:t>Identify common fall hazards in residential construction.</a:t>
            </a:r>
          </a:p>
          <a:p>
            <a:pPr>
              <a:spcAft>
                <a:spcPts val="500"/>
              </a:spcAft>
            </a:pPr>
            <a:r>
              <a:rPr lang="en-US" altLang="en-US" dirty="0">
                <a:latin typeface="Arial" panose="020B0604020202020204" pitchFamily="34" charset="0"/>
                <a:cs typeface="Arial" panose="020B0604020202020204" pitchFamily="34" charset="0"/>
              </a:rPr>
              <a:t>Define “residential construction”.</a:t>
            </a:r>
          </a:p>
          <a:p>
            <a:pPr>
              <a:spcAft>
                <a:spcPts val="500"/>
              </a:spcAft>
            </a:pPr>
            <a:r>
              <a:rPr lang="en-US" altLang="en-US" dirty="0">
                <a:latin typeface="Arial" panose="020B0604020202020204" pitchFamily="34" charset="0"/>
                <a:cs typeface="Arial" panose="020B0604020202020204" pitchFamily="34" charset="0"/>
              </a:rPr>
              <a:t>Understand the importance of fall protection training. </a:t>
            </a:r>
          </a:p>
          <a:p>
            <a:pPr>
              <a:spcAft>
                <a:spcPts val="500"/>
              </a:spcAft>
            </a:pPr>
            <a:r>
              <a:rPr lang="en-US" altLang="en-US" dirty="0">
                <a:latin typeface="Arial" panose="020B0604020202020204" pitchFamily="34" charset="0"/>
                <a:cs typeface="Arial" panose="020B0604020202020204" pitchFamily="34" charset="0"/>
              </a:rPr>
              <a:t>Understand competent and qualified persons requirements.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4">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000000"/>
      </a:hlink>
      <a:folHlink>
        <a:srgbClr val="B01513"/>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4239</Words>
  <Application>Microsoft Office PowerPoint</Application>
  <PresentationFormat>Widescreen</PresentationFormat>
  <Paragraphs>357</Paragraphs>
  <Slides>44</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Black</vt:lpstr>
      <vt:lpstr>Calibri</vt:lpstr>
      <vt:lpstr>Century Gothic</vt:lpstr>
      <vt:lpstr>Courier New</vt:lpstr>
      <vt:lpstr>Wingdings</vt:lpstr>
      <vt:lpstr>Wingdings 3</vt:lpstr>
      <vt:lpstr>Ion</vt:lpstr>
      <vt:lpstr>Fall Prevention in Residential Construction </vt:lpstr>
      <vt:lpstr>Welcome!</vt:lpstr>
      <vt:lpstr>Disclaimer</vt:lpstr>
      <vt:lpstr>Disclaimer, continued 1</vt:lpstr>
      <vt:lpstr>Copyright Information © 2018 </vt:lpstr>
      <vt:lpstr>Course Agenda</vt:lpstr>
      <vt:lpstr>Course Objectives</vt:lpstr>
      <vt:lpstr>Section 1</vt:lpstr>
      <vt:lpstr>Learning Objectives: Section 1</vt:lpstr>
      <vt:lpstr>Fall Protection – Unsafe Photos</vt:lpstr>
      <vt:lpstr>Introduction To Fall Protection</vt:lpstr>
      <vt:lpstr>Introduction To Fall Protection, continued 1</vt:lpstr>
      <vt:lpstr>Why Is Fall Protection Important?</vt:lpstr>
      <vt:lpstr>How far is too far to fall?</vt:lpstr>
      <vt:lpstr>Percent of fatal falls to a lower lever by height of fall, 2015</vt:lpstr>
      <vt:lpstr>Top 10 OSHA Citations FY2017 </vt:lpstr>
      <vt:lpstr>FY2017 OSHA Top 10 by the Numbers</vt:lpstr>
      <vt:lpstr>Did you hear about OSHA Fines Going </vt:lpstr>
      <vt:lpstr>Fall Protection – Unsafe Photos, continued 1</vt:lpstr>
      <vt:lpstr>Fall Protection – Unsafe Photos, continued 2</vt:lpstr>
      <vt:lpstr>What does OSHA require for fall protection?</vt:lpstr>
      <vt:lpstr>Overview of Regulations</vt:lpstr>
      <vt:lpstr>Overview of Regulations, continued 1</vt:lpstr>
      <vt:lpstr>Overview of Regulations, continued 2</vt:lpstr>
      <vt:lpstr>Requirements on Jobsites</vt:lpstr>
      <vt:lpstr>Where Do You Start?</vt:lpstr>
      <vt:lpstr>Fatal Accidents</vt:lpstr>
      <vt:lpstr>Fatal Accidents, continued 1</vt:lpstr>
      <vt:lpstr>Fatal Accidents, continued 2</vt:lpstr>
      <vt:lpstr>What is “Residential Construction”?</vt:lpstr>
      <vt:lpstr>Is This “Residential Construction”?</vt:lpstr>
      <vt:lpstr>Is This “Residential Construction”?, continued 1</vt:lpstr>
      <vt:lpstr>Is This “Residential Construction”?, continued 2</vt:lpstr>
      <vt:lpstr>Is This “Residential Construction”?, continued 3</vt:lpstr>
      <vt:lpstr>Evaluate Fall Protection Systems</vt:lpstr>
      <vt:lpstr>What is a Competent Person?</vt:lpstr>
      <vt:lpstr>Competent Person</vt:lpstr>
      <vt:lpstr>Fall Protection Training</vt:lpstr>
      <vt:lpstr>Fall Protection Training, continued 1</vt:lpstr>
      <vt:lpstr>Fall Protection Training, continued 2</vt:lpstr>
      <vt:lpstr>Fall Protection Training, continued 3</vt:lpstr>
      <vt:lpstr>Fall Protection Training, continued 4</vt:lpstr>
      <vt:lpstr>Competent Person Responsibilities</vt:lpstr>
      <vt:lpstr>Qualified Person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2018-02-08T16:59:10Z</dcterms:created>
  <dcterms:modified xsi:type="dcterms:W3CDTF">2020-06-16T14:17:28Z</dcterms:modified>
</cp:coreProperties>
</file>